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7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1278" y="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t>25.10.2017</a:t>
            </a:fld>
            <a:endParaRPr lang="tr-TR"/>
          </a:p>
        </p:txBody>
      </p:sp>
      <p:sp>
        <p:nvSpPr>
          <p:cNvPr id="8" name="Slide Number Placeholder 7"/>
          <p:cNvSpPr>
            <a:spLocks noGrp="1"/>
          </p:cNvSpPr>
          <p:nvPr>
            <p:ph type="sldNum" sz="quarter" idx="11"/>
          </p:nvPr>
        </p:nvSpPr>
        <p:spPr/>
        <p:txBody>
          <a:bodyPr/>
          <a:lstStyle/>
          <a:p>
            <a:fld id="{F302176B-0E47-46AC-8F43-DAB4B8A37D06}" type="slidenum">
              <a:rPr lang="tr-TR" smtClean="0"/>
              <a:t>‹#›</a:t>
            </a:fld>
            <a:endParaRPr lang="tr-TR"/>
          </a:p>
        </p:txBody>
      </p:sp>
      <p:sp>
        <p:nvSpPr>
          <p:cNvPr id="9" name="Footer Placeholder 8"/>
          <p:cNvSpPr>
            <a:spLocks noGrp="1"/>
          </p:cNvSpPr>
          <p:nvPr>
            <p:ph type="ftr" sz="quarter" idx="12"/>
          </p:nvPr>
        </p:nvSpPr>
        <p:spPr/>
        <p:txBody>
          <a:bodyPr/>
          <a:lstStyle/>
          <a:p>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25.10.2017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25.10.2017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10"/>
          </p:nvPr>
        </p:nvSpPr>
        <p:spPr/>
        <p:txBody>
          <a:bodyPr/>
          <a:lstStyle/>
          <a:p>
            <a:fld id="{A23720DD-5B6D-40BF-8493-A6B52D484E6B}" type="datetimeFigureOut">
              <a:rPr lang="tr-TR" smtClean="0"/>
              <a:t>25.10.2017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25.10.2017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5" name="Date Placeholder 4"/>
          <p:cNvSpPr>
            <a:spLocks noGrp="1"/>
          </p:cNvSpPr>
          <p:nvPr>
            <p:ph type="dt" sz="half" idx="10"/>
          </p:nvPr>
        </p:nvSpPr>
        <p:spPr/>
        <p:txBody>
          <a:bodyPr/>
          <a:lstStyle/>
          <a:p>
            <a:fld id="{A23720DD-5B6D-40BF-8493-A6B52D484E6B}" type="datetimeFigureOut">
              <a:rPr lang="tr-TR" smtClean="0"/>
              <a:t>25.10.2017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9" name="Content Placeholder 8"/>
          <p:cNvSpPr>
            <a:spLocks noGrp="1"/>
          </p:cNvSpPr>
          <p:nvPr>
            <p:ph sz="quarter" idx="13"/>
          </p:nvPr>
        </p:nvSpPr>
        <p:spPr>
          <a:xfrm>
            <a:off x="365760" y="1600200"/>
            <a:ext cx="4041648" cy="45262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A23720DD-5B6D-40BF-8493-A6B52D484E6B}" type="datetimeFigureOut">
              <a:rPr lang="tr-TR" smtClean="0"/>
              <a:t>25.10.2017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
        <p:nvSpPr>
          <p:cNvPr id="11" name="Content Placeholder 10"/>
          <p:cNvSpPr>
            <a:spLocks noGrp="1"/>
          </p:cNvSpPr>
          <p:nvPr>
            <p:ph sz="quarter" idx="13"/>
          </p:nvPr>
        </p:nvSpPr>
        <p:spPr>
          <a:xfrm>
            <a:off x="457200" y="2212848"/>
            <a:ext cx="4041648" cy="391363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23720DD-5B6D-40BF-8493-A6B52D484E6B}" type="datetimeFigureOut">
              <a:rPr lang="tr-TR" smtClean="0"/>
              <a:t>25.10.2017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25.10.2017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25.10.2017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25.10.2017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A23720DD-5B6D-40BF-8493-A6B52D484E6B}" type="datetimeFigureOut">
              <a:rPr lang="tr-TR" smtClean="0"/>
              <a:t>25.10.2017</a:t>
            </a:fld>
            <a:endParaRPr lang="tr-T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tr-T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F302176B-0E47-46AC-8F43-DAB4B8A37D06}" type="slidenum">
              <a:rPr lang="tr-TR" smtClean="0"/>
              <a:t>‹#›</a:t>
            </a:fld>
            <a:endParaRPr lang="tr-T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ctrTitle"/>
          </p:nvPr>
        </p:nvSpPr>
        <p:spPr/>
        <p:txBody>
          <a:bodyPr/>
          <a:lstStyle/>
          <a:p>
            <a:endParaRPr lang="tr-TR"/>
          </a:p>
        </p:txBody>
      </p:sp>
      <p:sp>
        <p:nvSpPr>
          <p:cNvPr id="5" name="Alt Başlık 2"/>
          <p:cNvSpPr>
            <a:spLocks noGrp="1"/>
          </p:cNvSpPr>
          <p:nvPr>
            <p:ph type="subTitle" idx="1"/>
          </p:nvPr>
        </p:nvSpPr>
        <p:spPr>
          <a:xfrm>
            <a:off x="1371600" y="4953000"/>
            <a:ext cx="6400800" cy="1219200"/>
          </a:xfrm>
        </p:spPr>
        <p:txBody>
          <a:bodyPr/>
          <a:lstStyle/>
          <a:p>
            <a:endParaRPr lang="tr-T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18" y="-38100"/>
            <a:ext cx="7716441" cy="689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Resim 3"/>
          <p:cNvPicPr>
            <a:picLocks noChangeAspect="1"/>
          </p:cNvPicPr>
          <p:nvPr/>
        </p:nvPicPr>
        <p:blipFill>
          <a:blip r:embed="rId3">
            <a:extLst>
              <a:ext uri="{28A0092B-C50C-407E-A947-70E740481C1C}">
                <a14:useLocalDpi xmlns:a14="http://schemas.microsoft.com/office/drawing/2010/main" val="0"/>
              </a:ext>
            </a:extLst>
          </a:blip>
          <a:srcRect t="19991"/>
          <a:stretch>
            <a:fillRect/>
          </a:stretch>
        </p:blipFill>
        <p:spPr bwMode="auto">
          <a:xfrm>
            <a:off x="-102819" y="-120388"/>
            <a:ext cx="9246819" cy="697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ikdörtgen 8"/>
          <p:cNvSpPr/>
          <p:nvPr/>
        </p:nvSpPr>
        <p:spPr>
          <a:xfrm>
            <a:off x="4499345" y="1292225"/>
            <a:ext cx="45719" cy="3802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tr-TR"/>
          </a:p>
        </p:txBody>
      </p:sp>
      <p:sp>
        <p:nvSpPr>
          <p:cNvPr id="10" name="Metin kutusu 6"/>
          <p:cNvSpPr txBox="1">
            <a:spLocks noChangeArrowheads="1"/>
          </p:cNvSpPr>
          <p:nvPr/>
        </p:nvSpPr>
        <p:spPr bwMode="auto">
          <a:xfrm>
            <a:off x="5189908" y="1728595"/>
            <a:ext cx="3836684"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algn="ctr" eaLnBrk="0" fontAlgn="base" hangingPunct="0">
              <a:spcBef>
                <a:spcPct val="0"/>
              </a:spcBef>
              <a:spcAft>
                <a:spcPct val="0"/>
              </a:spcAft>
              <a:defRPr>
                <a:solidFill>
                  <a:schemeClr val="tx1"/>
                </a:solidFill>
                <a:latin typeface="Times New Roman" pitchFamily="18" charset="0"/>
                <a:cs typeface="Arial" charset="0"/>
              </a:defRPr>
            </a:lvl6pPr>
            <a:lvl7pPr marL="2971800" indent="-228600" algn="ctr" eaLnBrk="0" fontAlgn="base" hangingPunct="0">
              <a:spcBef>
                <a:spcPct val="0"/>
              </a:spcBef>
              <a:spcAft>
                <a:spcPct val="0"/>
              </a:spcAft>
              <a:defRPr>
                <a:solidFill>
                  <a:schemeClr val="tx1"/>
                </a:solidFill>
                <a:latin typeface="Times New Roman" pitchFamily="18" charset="0"/>
                <a:cs typeface="Arial" charset="0"/>
              </a:defRPr>
            </a:lvl7pPr>
            <a:lvl8pPr marL="3429000" indent="-228600" algn="ctr" eaLnBrk="0" fontAlgn="base" hangingPunct="0">
              <a:spcBef>
                <a:spcPct val="0"/>
              </a:spcBef>
              <a:spcAft>
                <a:spcPct val="0"/>
              </a:spcAft>
              <a:defRPr>
                <a:solidFill>
                  <a:schemeClr val="tx1"/>
                </a:solidFill>
                <a:latin typeface="Times New Roman" pitchFamily="18" charset="0"/>
                <a:cs typeface="Arial" charset="0"/>
              </a:defRPr>
            </a:lvl8pPr>
            <a:lvl9pPr marL="3886200" indent="-228600" algn="ctr" eaLnBrk="0" fontAlgn="base" hangingPunct="0">
              <a:spcBef>
                <a:spcPct val="0"/>
              </a:spcBef>
              <a:spcAft>
                <a:spcPct val="0"/>
              </a:spcAft>
              <a:defRPr>
                <a:solidFill>
                  <a:schemeClr val="tx1"/>
                </a:solidFill>
                <a:latin typeface="Times New Roman" pitchFamily="18" charset="0"/>
                <a:cs typeface="Arial" charset="0"/>
              </a:defRPr>
            </a:lvl9pPr>
          </a:lstStyle>
          <a:p>
            <a:pPr algn="l" eaLnBrk="1" hangingPunct="1"/>
            <a:r>
              <a:rPr lang="tr-TR" dirty="0">
                <a:solidFill>
                  <a:schemeClr val="bg1"/>
                </a:solidFill>
                <a:latin typeface="Calibri" pitchFamily="34" charset="0"/>
              </a:rPr>
              <a:t>SUNUM</a:t>
            </a:r>
          </a:p>
          <a:p>
            <a:pPr algn="l" eaLnBrk="1" hangingPunct="1"/>
            <a:r>
              <a:rPr lang="tr-TR" sz="2400" b="1" dirty="0" smtClean="0">
                <a:solidFill>
                  <a:schemeClr val="bg1"/>
                </a:solidFill>
                <a:latin typeface="Calibri" pitchFamily="34" charset="0"/>
              </a:rPr>
              <a:t>ALİ ŞEVKİ EREK ÇOK PROGRAMLI ANADOLU LİSESİ</a:t>
            </a:r>
            <a:endParaRPr lang="tr-TR" sz="2400" b="1" dirty="0">
              <a:solidFill>
                <a:schemeClr val="bg1"/>
              </a:solidFill>
              <a:latin typeface="Calibri" pitchFamily="34" charset="0"/>
            </a:endParaRPr>
          </a:p>
        </p:txBody>
      </p:sp>
      <p:sp>
        <p:nvSpPr>
          <p:cNvPr id="11" name="Metin kutusu 7"/>
          <p:cNvSpPr txBox="1">
            <a:spLocks noChangeArrowheads="1"/>
          </p:cNvSpPr>
          <p:nvPr/>
        </p:nvSpPr>
        <p:spPr bwMode="auto">
          <a:xfrm>
            <a:off x="5167684" y="2584844"/>
            <a:ext cx="3730162" cy="742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algn="ctr" eaLnBrk="0" fontAlgn="base" hangingPunct="0">
              <a:spcBef>
                <a:spcPct val="0"/>
              </a:spcBef>
              <a:spcAft>
                <a:spcPct val="0"/>
              </a:spcAft>
              <a:defRPr>
                <a:solidFill>
                  <a:schemeClr val="tx1"/>
                </a:solidFill>
                <a:latin typeface="Times New Roman" pitchFamily="18" charset="0"/>
                <a:cs typeface="Arial" charset="0"/>
              </a:defRPr>
            </a:lvl6pPr>
            <a:lvl7pPr marL="2971800" indent="-228600" algn="ctr" eaLnBrk="0" fontAlgn="base" hangingPunct="0">
              <a:spcBef>
                <a:spcPct val="0"/>
              </a:spcBef>
              <a:spcAft>
                <a:spcPct val="0"/>
              </a:spcAft>
              <a:defRPr>
                <a:solidFill>
                  <a:schemeClr val="tx1"/>
                </a:solidFill>
                <a:latin typeface="Times New Roman" pitchFamily="18" charset="0"/>
                <a:cs typeface="Arial" charset="0"/>
              </a:defRPr>
            </a:lvl7pPr>
            <a:lvl8pPr marL="3429000" indent="-228600" algn="ctr" eaLnBrk="0" fontAlgn="base" hangingPunct="0">
              <a:spcBef>
                <a:spcPct val="0"/>
              </a:spcBef>
              <a:spcAft>
                <a:spcPct val="0"/>
              </a:spcAft>
              <a:defRPr>
                <a:solidFill>
                  <a:schemeClr val="tx1"/>
                </a:solidFill>
                <a:latin typeface="Times New Roman" pitchFamily="18" charset="0"/>
                <a:cs typeface="Arial" charset="0"/>
              </a:defRPr>
            </a:lvl8pPr>
            <a:lvl9pPr marL="3886200" indent="-228600" algn="ctr"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endParaRPr lang="tr-TR" sz="2400" b="1">
              <a:solidFill>
                <a:schemeClr val="bg1"/>
              </a:solidFill>
              <a:latin typeface="Calibri" pitchFamily="34" charset="0"/>
            </a:endParaRPr>
          </a:p>
          <a:p>
            <a:pPr eaLnBrk="1" hangingPunct="1"/>
            <a:endParaRPr lang="tr-TR">
              <a:solidFill>
                <a:schemeClr val="bg1"/>
              </a:solidFill>
              <a:latin typeface="Calibri" pitchFamily="34" charset="0"/>
            </a:endParaRPr>
          </a:p>
        </p:txBody>
      </p:sp>
      <p:sp>
        <p:nvSpPr>
          <p:cNvPr id="12" name="Metin kutusu 11"/>
          <p:cNvSpPr txBox="1">
            <a:spLocks noChangeArrowheads="1"/>
          </p:cNvSpPr>
          <p:nvPr/>
        </p:nvSpPr>
        <p:spPr bwMode="auto">
          <a:xfrm>
            <a:off x="5189908" y="3447860"/>
            <a:ext cx="3717079"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algn="ctr" eaLnBrk="0" fontAlgn="base" hangingPunct="0">
              <a:spcBef>
                <a:spcPct val="0"/>
              </a:spcBef>
              <a:spcAft>
                <a:spcPct val="0"/>
              </a:spcAft>
              <a:defRPr>
                <a:solidFill>
                  <a:schemeClr val="tx1"/>
                </a:solidFill>
                <a:latin typeface="Times New Roman" pitchFamily="18" charset="0"/>
                <a:cs typeface="Arial" charset="0"/>
              </a:defRPr>
            </a:lvl6pPr>
            <a:lvl7pPr marL="2971800" indent="-228600" algn="ctr" eaLnBrk="0" fontAlgn="base" hangingPunct="0">
              <a:spcBef>
                <a:spcPct val="0"/>
              </a:spcBef>
              <a:spcAft>
                <a:spcPct val="0"/>
              </a:spcAft>
              <a:defRPr>
                <a:solidFill>
                  <a:schemeClr val="tx1"/>
                </a:solidFill>
                <a:latin typeface="Times New Roman" pitchFamily="18" charset="0"/>
                <a:cs typeface="Arial" charset="0"/>
              </a:defRPr>
            </a:lvl7pPr>
            <a:lvl8pPr marL="3429000" indent="-228600" algn="ctr" eaLnBrk="0" fontAlgn="base" hangingPunct="0">
              <a:spcBef>
                <a:spcPct val="0"/>
              </a:spcBef>
              <a:spcAft>
                <a:spcPct val="0"/>
              </a:spcAft>
              <a:defRPr>
                <a:solidFill>
                  <a:schemeClr val="tx1"/>
                </a:solidFill>
                <a:latin typeface="Times New Roman" pitchFamily="18" charset="0"/>
                <a:cs typeface="Arial" charset="0"/>
              </a:defRPr>
            </a:lvl8pPr>
            <a:lvl9pPr marL="3886200" indent="-228600" algn="ctr" eaLnBrk="0" fontAlgn="base" hangingPunct="0">
              <a:spcBef>
                <a:spcPct val="0"/>
              </a:spcBef>
              <a:spcAft>
                <a:spcPct val="0"/>
              </a:spcAft>
              <a:defRPr>
                <a:solidFill>
                  <a:schemeClr val="tx1"/>
                </a:solidFill>
                <a:latin typeface="Times New Roman" pitchFamily="18" charset="0"/>
                <a:cs typeface="Arial" charset="0"/>
              </a:defRPr>
            </a:lvl9pPr>
          </a:lstStyle>
          <a:p>
            <a:pPr algn="l" eaLnBrk="1" hangingPunct="1"/>
            <a:r>
              <a:rPr lang="tr-TR" dirty="0">
                <a:solidFill>
                  <a:schemeClr val="bg1"/>
                </a:solidFill>
                <a:latin typeface="Calibri" pitchFamily="34" charset="0"/>
              </a:rPr>
              <a:t>SUNUM KONUSU</a:t>
            </a:r>
          </a:p>
          <a:p>
            <a:pPr algn="l" eaLnBrk="1" hangingPunct="1"/>
            <a:r>
              <a:rPr lang="tr-TR" sz="2400" b="1" dirty="0" smtClean="0">
                <a:solidFill>
                  <a:schemeClr val="bg1"/>
                </a:solidFill>
                <a:latin typeface="Calibri" pitchFamily="34" charset="0"/>
              </a:rPr>
              <a:t>ÖFKE VE ÖFKE KONTROLÜ</a:t>
            </a:r>
            <a:endParaRPr lang="tr-TR" sz="2400" b="1" dirty="0">
              <a:solidFill>
                <a:schemeClr val="bg1"/>
              </a:solidFill>
              <a:latin typeface="Calibri" pitchFamily="34" charset="0"/>
            </a:endParaRPr>
          </a:p>
          <a:p>
            <a:pPr eaLnBrk="1" hangingPunct="1"/>
            <a:endParaRPr lang="tr-TR" sz="2400" b="1" dirty="0">
              <a:solidFill>
                <a:schemeClr val="bg1"/>
              </a:solidFill>
              <a:latin typeface="Calibri" pitchFamily="34" charset="0"/>
            </a:endParaRPr>
          </a:p>
        </p:txBody>
      </p:sp>
    </p:spTree>
    <p:extLst>
      <p:ext uri="{BB962C8B-B14F-4D97-AF65-F5344CB8AC3E}">
        <p14:creationId xmlns:p14="http://schemas.microsoft.com/office/powerpoint/2010/main" val="1023246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60648"/>
            <a:ext cx="8229600" cy="1368152"/>
          </a:xfrm>
        </p:spPr>
        <p:txBody>
          <a:bodyPr>
            <a:normAutofit fontScale="90000"/>
          </a:bodyPr>
          <a:lstStyle/>
          <a:p>
            <a:pPr algn="ctr"/>
            <a:r>
              <a:rPr lang="tr-TR" sz="5400" b="1" u="sng" dirty="0" smtClean="0">
                <a:effectLst>
                  <a:outerShdw blurRad="38100" dist="38100" dir="2700000" algn="tl">
                    <a:srgbClr val="000000">
                      <a:alpha val="43137"/>
                    </a:srgbClr>
                  </a:outerShdw>
                </a:effectLst>
              </a:rPr>
              <a:t>ÖFKE DUYGUSUNUN NEDENLERİ</a:t>
            </a:r>
            <a:endParaRPr lang="tr-TR" sz="5400" b="1" u="sng" dirty="0">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457200" y="1628800"/>
            <a:ext cx="8579296" cy="4695800"/>
          </a:xfrm>
        </p:spPr>
        <p:txBody>
          <a:bodyPr>
            <a:normAutofit/>
          </a:bodyPr>
          <a:lstStyle/>
          <a:p>
            <a:pPr algn="just"/>
            <a:r>
              <a:rPr lang="tr-TR" dirty="0" smtClean="0"/>
              <a:t>İletişim çağındaki müthiş gelişimler , insanlar arası iletişimi engellemektedir. Okul , aile ve arkadaş ortamında yaşanan iletişim eksikliklerinin yol açtığı güçlükler , duygu ve düşünceleri ifade edememe , gerginlik ve öfke ye de yol açmaktadır.</a:t>
            </a:r>
            <a:endParaRPr lang="tr-TR" dirty="0"/>
          </a:p>
          <a:p>
            <a:pPr algn="just"/>
            <a:r>
              <a:rPr lang="tr-TR" dirty="0" smtClean="0"/>
              <a:t>Çok öfkeli olmanın , genetik veya fizyolojik nedeni olabilir.</a:t>
            </a:r>
            <a:endParaRPr lang="tr-TR" dirty="0"/>
          </a:p>
          <a:p>
            <a:pPr algn="just"/>
            <a:r>
              <a:rPr lang="tr-TR" dirty="0" smtClean="0"/>
              <a:t>Belirli bir duruma karşı nasıl bakmayı seçtiğimiz çok önemlidir. </a:t>
            </a:r>
            <a:endParaRPr lang="tr-TR" dirty="0"/>
          </a:p>
        </p:txBody>
      </p:sp>
      <p:pic>
        <p:nvPicPr>
          <p:cNvPr id="8194" name="Picture 2" descr="C:\Users\ASUS\Desktop\imagesCAOX0OS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5555208"/>
            <a:ext cx="3077642" cy="1196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901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60648"/>
            <a:ext cx="8229600" cy="1368152"/>
          </a:xfrm>
        </p:spPr>
        <p:txBody>
          <a:bodyPr>
            <a:normAutofit fontScale="90000"/>
          </a:bodyPr>
          <a:lstStyle/>
          <a:p>
            <a:pPr algn="ctr"/>
            <a:r>
              <a:rPr lang="tr-TR" sz="5400" b="1" u="sng" dirty="0" smtClean="0">
                <a:effectLst>
                  <a:outerShdw blurRad="38100" dist="38100" dir="2700000" algn="tl">
                    <a:srgbClr val="000000">
                      <a:alpha val="43137"/>
                    </a:srgbClr>
                  </a:outerShdw>
                </a:effectLst>
              </a:rPr>
              <a:t>ÖFKE DUYGUSUNUN NEDENLERİ</a:t>
            </a:r>
            <a:endParaRPr lang="tr-TR" sz="5400" b="1" u="sng" dirty="0">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457200" y="1628800"/>
            <a:ext cx="8579296" cy="4695800"/>
          </a:xfrm>
        </p:spPr>
        <p:txBody>
          <a:bodyPr>
            <a:normAutofit/>
          </a:bodyPr>
          <a:lstStyle/>
          <a:p>
            <a:pPr algn="just"/>
            <a:r>
              <a:rPr lang="tr-TR" dirty="0" smtClean="0"/>
              <a:t>Başkalarının bizden farklılığını yanlış olarak görmek , gerçekçi olmayan bir yaklaşımdır.</a:t>
            </a:r>
          </a:p>
          <a:p>
            <a:pPr algn="just"/>
            <a:endParaRPr lang="tr-TR" dirty="0"/>
          </a:p>
          <a:p>
            <a:pPr algn="just"/>
            <a:r>
              <a:rPr lang="tr-TR" dirty="0" smtClean="0"/>
              <a:t>Bir başkasını değiştirmek neredeyse imkansızken , bunu imkanlı ve mümkün saymamız. </a:t>
            </a:r>
          </a:p>
          <a:p>
            <a:pPr marL="0" indent="0" algn="just">
              <a:buNone/>
            </a:pPr>
            <a:endParaRPr lang="tr-TR" dirty="0" smtClean="0"/>
          </a:p>
          <a:p>
            <a:pPr marL="0" indent="0" algn="just">
              <a:buNone/>
            </a:pPr>
            <a:endParaRPr lang="tr-TR" dirty="0"/>
          </a:p>
        </p:txBody>
      </p:sp>
      <p:pic>
        <p:nvPicPr>
          <p:cNvPr id="9219" name="Picture 3" descr="C:\Users\ASUS\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4456149"/>
            <a:ext cx="2628900"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901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60648"/>
            <a:ext cx="8229600" cy="1368152"/>
          </a:xfrm>
        </p:spPr>
        <p:txBody>
          <a:bodyPr>
            <a:normAutofit fontScale="90000"/>
          </a:bodyPr>
          <a:lstStyle/>
          <a:p>
            <a:pPr algn="ctr"/>
            <a:r>
              <a:rPr lang="tr-TR" sz="5400" b="1" u="sng" dirty="0" smtClean="0">
                <a:effectLst>
                  <a:outerShdw blurRad="38100" dist="38100" dir="2700000" algn="tl">
                    <a:srgbClr val="000000">
                      <a:alpha val="43137"/>
                    </a:srgbClr>
                  </a:outerShdw>
                </a:effectLst>
              </a:rPr>
              <a:t>ANNE BABAYA ÖNERİLER</a:t>
            </a:r>
            <a:endParaRPr lang="tr-TR" sz="5400" b="1" u="sng" dirty="0">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457200" y="1628800"/>
            <a:ext cx="8579296" cy="4695800"/>
          </a:xfrm>
        </p:spPr>
        <p:txBody>
          <a:bodyPr>
            <a:normAutofit/>
          </a:bodyPr>
          <a:lstStyle/>
          <a:p>
            <a:pPr algn="just"/>
            <a:r>
              <a:rPr lang="tr-TR" dirty="0" smtClean="0"/>
              <a:t>Çocuğun rahat hareket edebileceği ve enerjisini aktarabileceği ortamlar hazırlanmalıdır.</a:t>
            </a:r>
          </a:p>
          <a:p>
            <a:pPr algn="just"/>
            <a:endParaRPr lang="tr-TR" dirty="0"/>
          </a:p>
          <a:p>
            <a:pPr algn="just"/>
            <a:r>
              <a:rPr lang="tr-TR" dirty="0" smtClean="0"/>
              <a:t>Yapabileceği işlerde sorumluluk verilmelidir.  Yapamayacağı işler verilmemelidir.</a:t>
            </a:r>
          </a:p>
          <a:p>
            <a:pPr algn="just"/>
            <a:endParaRPr lang="tr-TR" dirty="0"/>
          </a:p>
          <a:p>
            <a:pPr algn="just"/>
            <a:r>
              <a:rPr lang="tr-TR" dirty="0" smtClean="0"/>
              <a:t>Çocuk sakin kalarak zor bir durumla başa çıktığında , onu takdir ederek bu olumlu davranışını ön plana çıkarılmalıdır. </a:t>
            </a:r>
            <a:endParaRPr lang="tr-TR" dirty="0"/>
          </a:p>
        </p:txBody>
      </p:sp>
      <p:pic>
        <p:nvPicPr>
          <p:cNvPr id="10242" name="Picture 2" descr="C:\Users\ASUS\Desktop\c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5130079"/>
            <a:ext cx="267652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901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60648"/>
            <a:ext cx="8229600" cy="1368152"/>
          </a:xfrm>
        </p:spPr>
        <p:txBody>
          <a:bodyPr>
            <a:normAutofit fontScale="90000"/>
          </a:bodyPr>
          <a:lstStyle/>
          <a:p>
            <a:pPr algn="ctr"/>
            <a:r>
              <a:rPr lang="tr-TR" sz="5400" b="1" u="sng" dirty="0" smtClean="0">
                <a:effectLst>
                  <a:outerShdw blurRad="38100" dist="38100" dir="2700000" algn="tl">
                    <a:srgbClr val="000000">
                      <a:alpha val="43137"/>
                    </a:srgbClr>
                  </a:outerShdw>
                </a:effectLst>
              </a:rPr>
              <a:t>ANNE BABAYA ÖNERİLER</a:t>
            </a:r>
            <a:endParaRPr lang="tr-TR" sz="5400" b="1" u="sng" dirty="0">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457200" y="1628800"/>
            <a:ext cx="8579296" cy="4695800"/>
          </a:xfrm>
        </p:spPr>
        <p:txBody>
          <a:bodyPr>
            <a:normAutofit fontScale="92500" lnSpcReduction="10000"/>
          </a:bodyPr>
          <a:lstStyle/>
          <a:p>
            <a:pPr algn="just"/>
            <a:r>
              <a:rPr lang="tr-TR" dirty="0" smtClean="0"/>
              <a:t>Amaç , öfkenin dışa vurulmasını engellemek değil , uygun bir dille ifade edilmesini sağlamaktır.</a:t>
            </a:r>
          </a:p>
          <a:p>
            <a:pPr algn="just"/>
            <a:endParaRPr lang="tr-TR" dirty="0"/>
          </a:p>
          <a:p>
            <a:pPr algn="just"/>
            <a:r>
              <a:rPr lang="tr-TR" dirty="0" smtClean="0"/>
              <a:t>Öfkeyi kontrol ederek kendimize zarar vermeyi engellemenin elimizde olduğu hem anlatılmalı hem de örnek davranışlarla gösterilmelidir.</a:t>
            </a:r>
          </a:p>
          <a:p>
            <a:pPr algn="just"/>
            <a:endParaRPr lang="tr-TR" dirty="0"/>
          </a:p>
          <a:p>
            <a:pPr algn="just"/>
            <a:r>
              <a:rPr lang="tr-TR" dirty="0" smtClean="0"/>
              <a:t>Anne baba çocuğa iyi bir model olmalıdır. </a:t>
            </a:r>
            <a:endParaRPr lang="tr-TR" dirty="0"/>
          </a:p>
          <a:p>
            <a:pPr algn="just"/>
            <a:endParaRPr lang="tr-TR" dirty="0" smtClean="0"/>
          </a:p>
          <a:p>
            <a:pPr algn="just"/>
            <a:r>
              <a:rPr lang="tr-TR" dirty="0" smtClean="0"/>
              <a:t>Kalabalık ortamlarda anne baba veya çocuğun öfkelenmesi çatışma ortamına yol açar. Daha sonra yalnız kalındığında , kalabalık ortamda olan olumsuz davranışlar üzerinde konuşulabilir. </a:t>
            </a:r>
            <a:endParaRPr lang="tr-TR" dirty="0"/>
          </a:p>
        </p:txBody>
      </p:sp>
      <p:pic>
        <p:nvPicPr>
          <p:cNvPr id="11266" name="Picture 2" descr="C:\Users\ASUS\Desktop\n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5661248"/>
            <a:ext cx="1905000" cy="1090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1557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60648"/>
            <a:ext cx="8229600" cy="1368152"/>
          </a:xfrm>
        </p:spPr>
        <p:txBody>
          <a:bodyPr>
            <a:normAutofit fontScale="90000"/>
          </a:bodyPr>
          <a:lstStyle/>
          <a:p>
            <a:pPr algn="ctr"/>
            <a:r>
              <a:rPr lang="tr-TR" sz="5400" b="1" u="sng" dirty="0" smtClean="0">
                <a:effectLst>
                  <a:outerShdw blurRad="38100" dist="38100" dir="2700000" algn="tl">
                    <a:srgbClr val="000000">
                      <a:alpha val="43137"/>
                    </a:srgbClr>
                  </a:outerShdw>
                </a:effectLst>
              </a:rPr>
              <a:t>ANNE BABAYA ÖNERİLER</a:t>
            </a:r>
            <a:endParaRPr lang="tr-TR" sz="5400" b="1" u="sng" dirty="0">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457200" y="1628800"/>
            <a:ext cx="8579296" cy="4695800"/>
          </a:xfrm>
        </p:spPr>
        <p:txBody>
          <a:bodyPr>
            <a:normAutofit/>
          </a:bodyPr>
          <a:lstStyle/>
          <a:p>
            <a:pPr algn="just"/>
            <a:r>
              <a:rPr lang="tr-TR" dirty="0" smtClean="0"/>
              <a:t>Çocuk öfkelenmesin diye her istediğini yapması hoş görülmemelidir.</a:t>
            </a:r>
          </a:p>
          <a:p>
            <a:pPr algn="just"/>
            <a:endParaRPr lang="tr-TR" dirty="0"/>
          </a:p>
          <a:p>
            <a:pPr algn="just"/>
            <a:r>
              <a:rPr lang="tr-TR" dirty="0" smtClean="0"/>
              <a:t>Aile içinde kuralları tartışmasına , kendini savunmasına izin vermek gerekir. Çocuğun kendisini ifade etme becerisini ve haksız duruma düştüğünde hakkını aramasını öğretmiş oluruz.</a:t>
            </a:r>
          </a:p>
          <a:p>
            <a:pPr algn="just"/>
            <a:endParaRPr lang="tr-TR" dirty="0"/>
          </a:p>
          <a:p>
            <a:pPr algn="just"/>
            <a:r>
              <a:rPr lang="tr-TR" dirty="0" smtClean="0"/>
              <a:t>Anne babaların çocuk yetiştirmeye yönelik kuralları ortak ve tutarlı olmalıdır. </a:t>
            </a:r>
            <a:endParaRPr lang="tr-TR" dirty="0"/>
          </a:p>
        </p:txBody>
      </p:sp>
      <p:pic>
        <p:nvPicPr>
          <p:cNvPr id="12290" name="Picture 2" descr="C:\Users\ASUS\Desktop\f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4273699"/>
            <a:ext cx="2181225" cy="774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1557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60648"/>
            <a:ext cx="8229600" cy="1368152"/>
          </a:xfrm>
        </p:spPr>
        <p:txBody>
          <a:bodyPr>
            <a:normAutofit fontScale="90000"/>
          </a:bodyPr>
          <a:lstStyle/>
          <a:p>
            <a:pPr algn="ctr"/>
            <a:r>
              <a:rPr lang="tr-TR" sz="5400" b="1" u="sng" dirty="0" smtClean="0">
                <a:effectLst>
                  <a:outerShdw blurRad="38100" dist="38100" dir="2700000" algn="tl">
                    <a:srgbClr val="000000">
                      <a:alpha val="43137"/>
                    </a:srgbClr>
                  </a:outerShdw>
                </a:effectLst>
              </a:rPr>
              <a:t>ANNE BABAYA ÖNERİLER</a:t>
            </a:r>
            <a:endParaRPr lang="tr-TR" sz="5400" b="1" u="sng" dirty="0">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457200" y="1628800"/>
            <a:ext cx="8579296" cy="4695800"/>
          </a:xfrm>
        </p:spPr>
        <p:txBody>
          <a:bodyPr>
            <a:normAutofit/>
          </a:bodyPr>
          <a:lstStyle/>
          <a:p>
            <a:pPr algn="just"/>
            <a:r>
              <a:rPr lang="tr-TR" dirty="0" smtClean="0"/>
              <a:t>Çocuk öfkelendiğinde paniğe kapılıp hemen tepki vermek yerine , onu etkili bir şekilde dinlemek çok önemlidir.</a:t>
            </a:r>
          </a:p>
          <a:p>
            <a:pPr algn="just"/>
            <a:endParaRPr lang="tr-TR" dirty="0"/>
          </a:p>
          <a:p>
            <a:pPr algn="just"/>
            <a:r>
              <a:rPr lang="tr-TR" dirty="0" smtClean="0"/>
              <a:t>Özellikle ergenlik döneminde duyguların anlaşılması önemlidir. Toplumsal baskı ve gelenekler duyguları kolay ifade etmeyi engellemektedir. Aile içinde rahat ifade edebileceği ortamlar hazırlamalıyız.</a:t>
            </a:r>
          </a:p>
          <a:p>
            <a:pPr algn="just"/>
            <a:endParaRPr lang="tr-TR" dirty="0"/>
          </a:p>
          <a:p>
            <a:pPr marL="0" indent="0" algn="just">
              <a:buNone/>
            </a:pPr>
            <a:endParaRPr lang="tr-TR" dirty="0"/>
          </a:p>
        </p:txBody>
      </p:sp>
      <p:pic>
        <p:nvPicPr>
          <p:cNvPr id="13314" name="Picture 2" descr="C:\Users\ASUS\Desktop\imagesCAMMQEF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9775" y="5003800"/>
            <a:ext cx="20574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1557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836712"/>
            <a:ext cx="8229600" cy="936104"/>
          </a:xfrm>
        </p:spPr>
        <p:txBody>
          <a:bodyPr>
            <a:noAutofit/>
          </a:bodyPr>
          <a:lstStyle/>
          <a:p>
            <a:pPr algn="ctr"/>
            <a:r>
              <a:rPr lang="tr-TR" sz="3600" b="1" u="sng" dirty="0" smtClean="0">
                <a:effectLst>
                  <a:outerShdw blurRad="38100" dist="38100" dir="2700000" algn="tl">
                    <a:srgbClr val="000000">
                      <a:alpha val="43137"/>
                    </a:srgbClr>
                  </a:outerShdw>
                </a:effectLst>
              </a:rPr>
              <a:t>ÖFKEMİZİN SALDIRGANLIĞA DÖNÜŞMEMESİ İÇİN…</a:t>
            </a:r>
            <a:endParaRPr lang="tr-TR" sz="3600" b="1" u="sng" dirty="0">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457200" y="1700808"/>
            <a:ext cx="8579296" cy="4896544"/>
          </a:xfrm>
        </p:spPr>
        <p:txBody>
          <a:bodyPr>
            <a:normAutofit/>
          </a:bodyPr>
          <a:lstStyle/>
          <a:p>
            <a:pPr algn="just"/>
            <a:r>
              <a:rPr lang="tr-TR" dirty="0" smtClean="0"/>
              <a:t>Bizi öfkelendiren insanların yaptıkları değil , yapılanlara ilişkin düşüncelerimizdir. </a:t>
            </a:r>
            <a:r>
              <a:rPr lang="tr-TR" dirty="0" err="1" smtClean="0"/>
              <a:t>Örn</a:t>
            </a:r>
            <a:r>
              <a:rPr lang="tr-TR" dirty="0" smtClean="0"/>
              <a:t> , koridorda size çarpan kişiye karşı olumsuz düşüncelerimiz varsa bu davranışa öfkelenebiliriz. Diğer yandan olumlu düşüncelerimizin olduğu birisi bize çarpsa yanlışlıkla çarptığını düşünerek öfkelenmeyebiliriz. Çünkü zihnimizde öfkeye neden olan ‘ ukala adam’ yargılayıcı imajı yerine ‘ iyi insan ‘ imajı vardır. </a:t>
            </a:r>
            <a:endParaRPr lang="tr-TR" dirty="0"/>
          </a:p>
        </p:txBody>
      </p:sp>
      <p:pic>
        <p:nvPicPr>
          <p:cNvPr id="14339" name="Picture 3" descr="C:\Users\ASUS\Desktop\imagesCAALAM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4387850"/>
            <a:ext cx="3708251"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1557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60648"/>
            <a:ext cx="8229600" cy="1368152"/>
          </a:xfrm>
        </p:spPr>
        <p:txBody>
          <a:bodyPr>
            <a:noAutofit/>
          </a:bodyPr>
          <a:lstStyle/>
          <a:p>
            <a:pPr algn="ctr"/>
            <a:r>
              <a:rPr lang="tr-TR" sz="3600" b="1" u="sng" dirty="0" smtClean="0">
                <a:effectLst>
                  <a:outerShdw blurRad="38100" dist="38100" dir="2700000" algn="tl">
                    <a:srgbClr val="000000">
                      <a:alpha val="43137"/>
                    </a:srgbClr>
                  </a:outerShdw>
                </a:effectLst>
              </a:rPr>
              <a:t>ÖFKEMİZİN SALDIRGANLIĞA DÖNÜŞMEMESİ İÇİN…</a:t>
            </a:r>
            <a:endParaRPr lang="tr-TR" sz="3600" b="1" u="sng" dirty="0">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457200" y="1628800"/>
            <a:ext cx="8579296" cy="4968552"/>
          </a:xfrm>
        </p:spPr>
        <p:txBody>
          <a:bodyPr>
            <a:normAutofit/>
          </a:bodyPr>
          <a:lstStyle/>
          <a:p>
            <a:pPr algn="just"/>
            <a:endParaRPr lang="tr-TR" dirty="0" smtClean="0"/>
          </a:p>
          <a:p>
            <a:pPr algn="just"/>
            <a:r>
              <a:rPr lang="tr-TR" dirty="0" smtClean="0"/>
              <a:t>Duygularımızın nedeni başkalarının yaptıkları değil , bizim onların davranışlarına ilişkin yaptığımız yorumdur. </a:t>
            </a:r>
          </a:p>
          <a:p>
            <a:pPr algn="just"/>
            <a:r>
              <a:rPr lang="tr-TR" dirty="0" smtClean="0"/>
              <a:t>Bu yüzden öfkemizi ifade etmede kullanacağımız ilk adım , karşımızdaki kişiyi öfkemizin sorumlusu olarak görmemektir. Çünkü öfkemizi , karşımızdaki kişiyi suçlayarak ifade ettiğimizde muhtemelen öfkemizi tam olarak ifade etmemiş oluruz.</a:t>
            </a:r>
            <a:endParaRPr lang="tr-TR" dirty="0"/>
          </a:p>
        </p:txBody>
      </p:sp>
      <p:pic>
        <p:nvPicPr>
          <p:cNvPr id="16386" name="Picture 2" descr="C:\Users\ASUS\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4581128"/>
            <a:ext cx="3384376" cy="1864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194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60648"/>
            <a:ext cx="8229600" cy="1368152"/>
          </a:xfrm>
        </p:spPr>
        <p:txBody>
          <a:bodyPr>
            <a:noAutofit/>
          </a:bodyPr>
          <a:lstStyle/>
          <a:p>
            <a:pPr algn="ctr"/>
            <a:r>
              <a:rPr lang="tr-TR" sz="2800" b="1" u="sng" dirty="0" smtClean="0">
                <a:effectLst>
                  <a:outerShdw blurRad="38100" dist="38100" dir="2700000" algn="tl">
                    <a:srgbClr val="000000">
                      <a:alpha val="43137"/>
                    </a:srgbClr>
                  </a:outerShdw>
                </a:effectLst>
              </a:rPr>
              <a:t>ÖFKEMİZİN SALDIRGANLIĞA DÖNÜŞMEMESİ İÇİN…</a:t>
            </a:r>
            <a:endParaRPr lang="tr-TR" sz="2800" b="1" u="sng" dirty="0">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457200" y="1628800"/>
            <a:ext cx="8579296" cy="4968552"/>
          </a:xfrm>
        </p:spPr>
        <p:txBody>
          <a:bodyPr>
            <a:normAutofit/>
          </a:bodyPr>
          <a:lstStyle/>
          <a:p>
            <a:pPr algn="just"/>
            <a:r>
              <a:rPr lang="tr-TR" dirty="0" smtClean="0"/>
              <a:t>Farkında olmadan çok sık kullandığımız ve bizi öfkelendiren ‘ asla ‘ ya da ‘ olmalı olmamalı’ gibi sözcükleri zihnimizde yakalayıp bunları fark edip yerlerine daha işlevsel sözcükler kullanılabilir. </a:t>
            </a:r>
          </a:p>
          <a:p>
            <a:pPr marL="0" indent="0" algn="just">
              <a:buNone/>
            </a:pPr>
            <a:r>
              <a:rPr lang="tr-TR" dirty="0"/>
              <a:t> </a:t>
            </a:r>
            <a:r>
              <a:rPr lang="tr-TR" dirty="0" smtClean="0"/>
              <a:t>  ‘ bu araba asla çalışmaz ‘    ‘ mutlaka gelmeli’ gibi    sözcükler öfkemizin haklı olduğu düşüncelerine yol açar. </a:t>
            </a:r>
          </a:p>
          <a:p>
            <a:pPr marL="0" indent="0" algn="just">
              <a:buNone/>
            </a:pPr>
            <a:r>
              <a:rPr lang="tr-TR" dirty="0"/>
              <a:t> </a:t>
            </a:r>
            <a:r>
              <a:rPr lang="tr-TR" dirty="0" smtClean="0"/>
              <a:t>‘ arabanın aküsünü değiştirirsek araba çalışabilir’ </a:t>
            </a:r>
            <a:endParaRPr lang="tr-TR"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4797153"/>
            <a:ext cx="2736304"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7194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60648"/>
            <a:ext cx="8229600" cy="1368152"/>
          </a:xfrm>
        </p:spPr>
        <p:txBody>
          <a:bodyPr>
            <a:noAutofit/>
          </a:bodyPr>
          <a:lstStyle/>
          <a:p>
            <a:pPr algn="ctr"/>
            <a:r>
              <a:rPr lang="tr-TR" sz="3600" b="1" u="sng" dirty="0" smtClean="0">
                <a:effectLst>
                  <a:outerShdw blurRad="38100" dist="38100" dir="2700000" algn="tl">
                    <a:srgbClr val="000000">
                      <a:alpha val="43137"/>
                    </a:srgbClr>
                  </a:outerShdw>
                </a:effectLst>
              </a:rPr>
              <a:t>ÖFKEMİZİN SALDIRGANLIĞA DÖNÜŞMEMESİ İÇİN…</a:t>
            </a:r>
            <a:endParaRPr lang="tr-TR" sz="3600" b="1" u="sng" dirty="0">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457200" y="1916832"/>
            <a:ext cx="8579296" cy="4680520"/>
          </a:xfrm>
        </p:spPr>
        <p:txBody>
          <a:bodyPr>
            <a:normAutofit/>
          </a:bodyPr>
          <a:lstStyle/>
          <a:p>
            <a:pPr algn="just"/>
            <a:r>
              <a:rPr lang="tr-TR" dirty="0" smtClean="0"/>
              <a:t>İletişim becerilerine sahip olursak , karşıdaki kişiyi daha iyi anlamamız ve kendimizi daha rahat ifade edebilmemiz kolaylaşacaktır. </a:t>
            </a:r>
          </a:p>
          <a:p>
            <a:pPr algn="just"/>
            <a:r>
              <a:rPr lang="tr-TR" dirty="0" smtClean="0"/>
              <a:t>Empati , etkin dinleme  gibi temel iletişim tekniklerini hayatımızda uyguladığımız zaman insanlarla daha etkili iletişim ortamlarında bulunuruz.</a:t>
            </a:r>
          </a:p>
          <a:p>
            <a:pPr algn="just"/>
            <a:r>
              <a:rPr lang="tr-TR" dirty="0" smtClean="0"/>
              <a:t>Toplumumuzda insanların saldırgan davranışlar gösterdikleri olaylara baktığımızda genelde birbirlerini dinlemediklerinden ve dinlemedikleri içinde birbirlerini anlamadıklarından kaynaklanmaktadır.  </a:t>
            </a:r>
            <a:endParaRPr lang="tr-TR" dirty="0"/>
          </a:p>
        </p:txBody>
      </p:sp>
      <p:pic>
        <p:nvPicPr>
          <p:cNvPr id="15363" name="Picture 3" descr="C:\Users\ASUS\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5805265"/>
            <a:ext cx="3456383" cy="946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194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60648"/>
            <a:ext cx="8229600" cy="1224136"/>
          </a:xfrm>
        </p:spPr>
        <p:txBody>
          <a:bodyPr>
            <a:normAutofit/>
          </a:bodyPr>
          <a:lstStyle/>
          <a:p>
            <a:pPr algn="ctr"/>
            <a:r>
              <a:rPr lang="tr-TR" sz="5400" b="1" u="sng" dirty="0" smtClean="0">
                <a:effectLst>
                  <a:outerShdw blurRad="38100" dist="38100" dir="2700000" algn="tl">
                    <a:srgbClr val="000000">
                      <a:alpha val="43137"/>
                    </a:srgbClr>
                  </a:outerShdw>
                </a:effectLst>
              </a:rPr>
              <a:t>ÖFKE NEDİR?</a:t>
            </a:r>
            <a:endParaRPr lang="tr-TR" sz="5400" b="1" u="sng" dirty="0">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457200" y="1628800"/>
            <a:ext cx="8229600" cy="4695800"/>
          </a:xfrm>
        </p:spPr>
        <p:txBody>
          <a:bodyPr/>
          <a:lstStyle/>
          <a:p>
            <a:pPr algn="just"/>
            <a:r>
              <a:rPr lang="tr-TR" dirty="0" smtClean="0"/>
              <a:t>Hakkımız olanı alamadığımızda veya önem verdiğimiz bir insanın beklentilerimiz doğrultusunda davranmadığında yaşanan , o olaya ilişkin yaşanması sınırında kaldığında insan doğasının gereği olan bir duygudur.</a:t>
            </a:r>
          </a:p>
          <a:p>
            <a:pPr algn="just"/>
            <a:r>
              <a:rPr lang="tr-TR" dirty="0" smtClean="0"/>
              <a:t>Normal , herkes tarafından hissedilen  , kontrol edilmesi gereken bir duygudur.</a:t>
            </a:r>
          </a:p>
          <a:p>
            <a:pPr algn="just"/>
            <a:r>
              <a:rPr lang="tr-TR" dirty="0" smtClean="0"/>
              <a:t>Saldırganlık ile aynı şey değildir. Saldırganlık , öfkenin kontrol edilemediği durumlarda ortaya çıkan bir davranıştır. </a:t>
            </a:r>
            <a:endParaRPr lang="tr-TR" dirty="0"/>
          </a:p>
        </p:txBody>
      </p:sp>
      <p:pic>
        <p:nvPicPr>
          <p:cNvPr id="2051" name="Picture 3" descr="C:\Users\ASUS\Desktop\a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5411191"/>
            <a:ext cx="1743075" cy="1340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497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60648"/>
            <a:ext cx="8229600" cy="1368152"/>
          </a:xfrm>
        </p:spPr>
        <p:txBody>
          <a:bodyPr>
            <a:noAutofit/>
          </a:bodyPr>
          <a:lstStyle/>
          <a:p>
            <a:pPr algn="ctr"/>
            <a:r>
              <a:rPr lang="tr-TR" sz="3600" b="1" u="sng" dirty="0" smtClean="0">
                <a:effectLst>
                  <a:outerShdw blurRad="38100" dist="38100" dir="2700000" algn="tl">
                    <a:srgbClr val="000000">
                      <a:alpha val="43137"/>
                    </a:srgbClr>
                  </a:outerShdw>
                </a:effectLst>
              </a:rPr>
              <a:t>ÖFKEMİZİN SALDIRGANLIĞA DÖNÜŞMEMESİ İÇİN…</a:t>
            </a:r>
            <a:endParaRPr lang="tr-TR" sz="3600" b="1" u="sng" dirty="0">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457200" y="1628800"/>
            <a:ext cx="8579296" cy="4968552"/>
          </a:xfrm>
        </p:spPr>
        <p:txBody>
          <a:bodyPr>
            <a:normAutofit/>
          </a:bodyPr>
          <a:lstStyle/>
          <a:p>
            <a:pPr algn="just"/>
            <a:r>
              <a:rPr lang="tr-TR" dirty="0" smtClean="0"/>
              <a:t>Bazen bizi öfkelendiren sebeplerin yakın çevremizde olduğunu fark ederiz. Kendimizle baş başa kalabildiğimiz  , dinlenebileceğimiz bir vakit ayırabilirsek çevremize karşı daha duyarlı olabiliriz.</a:t>
            </a:r>
          </a:p>
          <a:p>
            <a:pPr algn="just"/>
            <a:r>
              <a:rPr lang="tr-TR" dirty="0" err="1" smtClean="0"/>
              <a:t>Örn</a:t>
            </a:r>
            <a:r>
              <a:rPr lang="tr-TR" dirty="0" smtClean="0"/>
              <a:t>, işten çok yorgun gelen bir babanın , kendisine ayırabileceği 15 dakikalık bir süre sonunda çocuklarının isteklerine öfkelenmeden yanıt verebilir.   </a:t>
            </a:r>
            <a:endParaRPr lang="tr-TR" dirty="0"/>
          </a:p>
        </p:txBody>
      </p:sp>
      <p:pic>
        <p:nvPicPr>
          <p:cNvPr id="18434" name="Picture 2" descr="C:\Users\ASUS\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4596773"/>
            <a:ext cx="396044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216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60648"/>
            <a:ext cx="8229600" cy="1368152"/>
          </a:xfrm>
        </p:spPr>
        <p:txBody>
          <a:bodyPr>
            <a:noAutofit/>
          </a:bodyPr>
          <a:lstStyle/>
          <a:p>
            <a:pPr algn="ctr"/>
            <a:r>
              <a:rPr lang="tr-TR" sz="3600" b="1" u="sng" dirty="0" smtClean="0">
                <a:effectLst>
                  <a:outerShdw blurRad="38100" dist="38100" dir="2700000" algn="tl">
                    <a:srgbClr val="000000">
                      <a:alpha val="43137"/>
                    </a:srgbClr>
                  </a:outerShdw>
                </a:effectLst>
              </a:rPr>
              <a:t>ÖFKEMİZİN SALDIRGANLIĞA DÖNÜŞMEMESİ İÇİN….</a:t>
            </a:r>
            <a:endParaRPr lang="tr-TR" sz="3600" b="1" u="sng" dirty="0">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457200" y="1628800"/>
            <a:ext cx="8579296" cy="4968552"/>
          </a:xfrm>
        </p:spPr>
        <p:txBody>
          <a:bodyPr>
            <a:normAutofit/>
          </a:bodyPr>
          <a:lstStyle/>
          <a:p>
            <a:pPr algn="just"/>
            <a:r>
              <a:rPr lang="tr-TR" dirty="0" smtClean="0"/>
              <a:t>Eğer belirli saatlerde veya belirli durumlarda öfkeleniyor ve bu öfkemizin şiddeti artıyorsa , bu konuşmaların zamanını değiştirebiliriz. </a:t>
            </a:r>
          </a:p>
          <a:p>
            <a:pPr algn="just"/>
            <a:r>
              <a:rPr lang="tr-TR" dirty="0" err="1" smtClean="0"/>
              <a:t>Örn</a:t>
            </a:r>
            <a:r>
              <a:rPr lang="tr-TR" dirty="0" smtClean="0"/>
              <a:t>, karnı acıkınca çok öfkelenen açlığa tahammülü olmayan bir kişinin eşiyle konuşmak istediği bazı konuları yemekten sonra ya ertelemesi , gereksiz bir çatışma ortamını engelleyecektir. </a:t>
            </a:r>
            <a:endParaRPr lang="tr-TR" dirty="0"/>
          </a:p>
        </p:txBody>
      </p:sp>
      <p:pic>
        <p:nvPicPr>
          <p:cNvPr id="19458" name="Picture 2" descr="C:\Users\ASUS\Desktop\imagesCADQCCI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4581128"/>
            <a:ext cx="3816424" cy="2170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216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60648"/>
            <a:ext cx="8229600" cy="1368152"/>
          </a:xfrm>
        </p:spPr>
        <p:txBody>
          <a:bodyPr>
            <a:noAutofit/>
          </a:bodyPr>
          <a:lstStyle/>
          <a:p>
            <a:pPr algn="ctr"/>
            <a:r>
              <a:rPr lang="tr-TR" sz="3600" b="1" u="sng" dirty="0" smtClean="0">
                <a:effectLst>
                  <a:outerShdw blurRad="38100" dist="38100" dir="2700000" algn="tl">
                    <a:srgbClr val="000000">
                      <a:alpha val="43137"/>
                    </a:srgbClr>
                  </a:outerShdw>
                </a:effectLst>
              </a:rPr>
              <a:t>ÖFKEMİZİN SALDIRGANLIĞA DÖNÜŞMEMESİ İÇİN….</a:t>
            </a:r>
            <a:endParaRPr lang="tr-TR" sz="3600" b="1" u="sng" dirty="0">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457200" y="1628800"/>
            <a:ext cx="8579296" cy="4968552"/>
          </a:xfrm>
        </p:spPr>
        <p:txBody>
          <a:bodyPr>
            <a:normAutofit lnSpcReduction="10000"/>
          </a:bodyPr>
          <a:lstStyle/>
          <a:p>
            <a:pPr algn="just"/>
            <a:r>
              <a:rPr lang="tr-TR" dirty="0" smtClean="0"/>
              <a:t>Öfke şiddetimizi artıran ortamdan bir an önce uzaklaşmamız , öfke şiddetimizi azaltacaktır.</a:t>
            </a:r>
          </a:p>
          <a:p>
            <a:pPr algn="just"/>
            <a:r>
              <a:rPr lang="tr-TR" dirty="0" smtClean="0"/>
              <a:t>Sınıf içerisinde bir arkadaşınız ile tartışmaya başladığınızda hemen o ortamdan ayrılmak , daha sonra sakinleştiğinizde tartışmaya yol açan olayı arkadaşınız ile tekrar değerlendirmek etkili bir davranış olacaktır. Hatta sınıf ortamını terk edip , lavaboda elimizi yüzümüzü yıkamamız sakinleşmemizi hızlandıracaktır. </a:t>
            </a:r>
          </a:p>
          <a:p>
            <a:pPr algn="just"/>
            <a:r>
              <a:rPr lang="tr-TR" dirty="0" smtClean="0"/>
              <a:t>Peygamber efendimiz Hz. Muhammed ( </a:t>
            </a:r>
            <a:r>
              <a:rPr lang="tr-TR" dirty="0" err="1" smtClean="0"/>
              <a:t>s.a.v</a:t>
            </a:r>
            <a:r>
              <a:rPr lang="tr-TR" dirty="0" smtClean="0"/>
              <a:t>.) bir hadisinde  ‘ Öfke şeytandandır. Şeytan ise ateşten yaratılmıştır. Ateş ise su ile söndürülmektedir. Öyleyse biriniz öfkelenince hemen kalksın abdest alsın ‘ buyurmuşlardır. </a:t>
            </a:r>
            <a:endParaRPr lang="tr-TR" dirty="0"/>
          </a:p>
        </p:txBody>
      </p:sp>
      <p:pic>
        <p:nvPicPr>
          <p:cNvPr id="1026" name="Picture 2" descr="C:\Users\ASUS\Desktop\imagesCA3B0WP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6093296"/>
            <a:ext cx="2990850" cy="658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2167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60648"/>
            <a:ext cx="8229600" cy="1368152"/>
          </a:xfrm>
        </p:spPr>
        <p:txBody>
          <a:bodyPr>
            <a:noAutofit/>
          </a:bodyPr>
          <a:lstStyle/>
          <a:p>
            <a:pPr algn="ctr"/>
            <a:r>
              <a:rPr lang="tr-TR" sz="3600" b="1" u="sng" dirty="0" smtClean="0">
                <a:effectLst>
                  <a:outerShdw blurRad="38100" dist="38100" dir="2700000" algn="tl">
                    <a:srgbClr val="000000">
                      <a:alpha val="43137"/>
                    </a:srgbClr>
                  </a:outerShdw>
                </a:effectLst>
              </a:rPr>
              <a:t>ÖFKE KONTROL YÖNTEMLERİ</a:t>
            </a:r>
            <a:br>
              <a:rPr lang="tr-TR" sz="3600" b="1" u="sng" dirty="0" smtClean="0">
                <a:effectLst>
                  <a:outerShdw blurRad="38100" dist="38100" dir="2700000" algn="tl">
                    <a:srgbClr val="000000">
                      <a:alpha val="43137"/>
                    </a:srgbClr>
                  </a:outerShdw>
                </a:effectLst>
              </a:rPr>
            </a:br>
            <a:r>
              <a:rPr lang="tr-TR" sz="3600" b="1" u="sng" dirty="0" smtClean="0">
                <a:effectLst>
                  <a:outerShdw blurRad="38100" dist="38100" dir="2700000" algn="tl">
                    <a:srgbClr val="000000">
                      <a:alpha val="43137"/>
                    </a:srgbClr>
                  </a:outerShdw>
                </a:effectLst>
              </a:rPr>
              <a:t>TİMÜS BEZİ</a:t>
            </a:r>
            <a:endParaRPr lang="tr-TR" sz="3600" b="1" u="sng" dirty="0">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457200" y="1628800"/>
            <a:ext cx="8579296" cy="4968552"/>
          </a:xfrm>
        </p:spPr>
        <p:txBody>
          <a:bodyPr>
            <a:normAutofit/>
          </a:bodyPr>
          <a:lstStyle/>
          <a:p>
            <a:pPr algn="just"/>
            <a:r>
              <a:rPr lang="tr-TR" dirty="0" smtClean="0"/>
              <a:t>Öfkelendiğimiz zaman dilimizi damağımıza yapıştıralım.  Bu yöntem anlık öfkeleri kontrol etmek için kullanılır. Dil damağa yapışınca timüs bezi aktive olur. Timüs bezi bağışıklık sistemini ayakta tutar. </a:t>
            </a:r>
          </a:p>
          <a:p>
            <a:pPr algn="just"/>
            <a:r>
              <a:rPr lang="tr-TR" dirty="0" smtClean="0"/>
              <a:t>Timüs bezi beyin ile irtibata geçer ve aşırılığı önler. Öfke , kaygı ve üzüntünün aşırı yaşanmasını engeller. Daha kontrollü ve olumlu düşünmeye yol açar.  </a:t>
            </a:r>
          </a:p>
          <a:p>
            <a:pPr algn="just"/>
            <a:r>
              <a:rPr lang="tr-TR" dirty="0" smtClean="0"/>
              <a:t>Timüs bezi göğse vurulduğunda veya kahkaha atıldığında aktive olur. Sinirlenince gülme veya ağlarken göğse vurma ruhsal açıdan iyilik durumuna yol açar. </a:t>
            </a:r>
            <a:endParaRPr lang="tr-TR" dirty="0"/>
          </a:p>
        </p:txBody>
      </p:sp>
      <p:pic>
        <p:nvPicPr>
          <p:cNvPr id="4" name="Picture 2" descr="C:\Users\ASUS\Desktop\imagesCAOVN8B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5760996"/>
            <a:ext cx="3169581" cy="946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937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60648"/>
            <a:ext cx="8229600" cy="1368152"/>
          </a:xfrm>
        </p:spPr>
        <p:txBody>
          <a:bodyPr>
            <a:noAutofit/>
          </a:bodyPr>
          <a:lstStyle/>
          <a:p>
            <a:pPr algn="ctr"/>
            <a:r>
              <a:rPr lang="tr-TR" sz="3600" b="1" u="sng" dirty="0" smtClean="0">
                <a:effectLst>
                  <a:outerShdw blurRad="38100" dist="38100" dir="2700000" algn="tl">
                    <a:srgbClr val="000000">
                      <a:alpha val="43137"/>
                    </a:srgbClr>
                  </a:outerShdw>
                </a:effectLst>
              </a:rPr>
              <a:t>ÖFKE KONTROL YÖNTEMLERİ</a:t>
            </a:r>
            <a:br>
              <a:rPr lang="tr-TR" sz="3600" b="1" u="sng" dirty="0" smtClean="0">
                <a:effectLst>
                  <a:outerShdw blurRad="38100" dist="38100" dir="2700000" algn="tl">
                    <a:srgbClr val="000000">
                      <a:alpha val="43137"/>
                    </a:srgbClr>
                  </a:outerShdw>
                </a:effectLst>
              </a:rPr>
            </a:br>
            <a:r>
              <a:rPr lang="tr-TR" sz="3600" b="1" u="sng" dirty="0" smtClean="0">
                <a:effectLst>
                  <a:outerShdw blurRad="38100" dist="38100" dir="2700000" algn="tl">
                    <a:srgbClr val="000000">
                      <a:alpha val="43137"/>
                    </a:srgbClr>
                  </a:outerShdw>
                </a:effectLst>
              </a:rPr>
              <a:t>SOL KULAK</a:t>
            </a:r>
            <a:endParaRPr lang="tr-TR" sz="3600" b="1" u="sng" dirty="0">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457200" y="1628800"/>
            <a:ext cx="8579296" cy="4968552"/>
          </a:xfrm>
        </p:spPr>
        <p:txBody>
          <a:bodyPr>
            <a:normAutofit/>
          </a:bodyPr>
          <a:lstStyle/>
          <a:p>
            <a:pPr algn="just"/>
            <a:r>
              <a:rPr lang="tr-TR" dirty="0" smtClean="0"/>
              <a:t>İkna etmede güçlük yaşanan durumlarda , karşımızdaki kişinin sol kulağına kısık sesle konuşmalıyız.</a:t>
            </a:r>
          </a:p>
          <a:p>
            <a:pPr algn="just"/>
            <a:r>
              <a:rPr lang="tr-TR" dirty="0" smtClean="0"/>
              <a:t>Sol kulağına konuşulan birinin beynin sağ tarafı aktif hale gelir. Dinlemeye başlar ve anlama kabul etme , ikna olma kolaylaşır. </a:t>
            </a:r>
          </a:p>
          <a:p>
            <a:pPr algn="just"/>
            <a:r>
              <a:rPr lang="tr-TR" dirty="0" smtClean="0"/>
              <a:t>Biz sesimizi kıstığımızda, öfkemizin de sesi kısılır, karşımızdaki kişi de sakinleşir. </a:t>
            </a:r>
            <a:endParaRPr lang="tr-TR" dirty="0"/>
          </a:p>
        </p:txBody>
      </p:sp>
      <p:pic>
        <p:nvPicPr>
          <p:cNvPr id="3074" name="Picture 2" descr="C:\Users\ASUS\Desktop\s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4711700"/>
            <a:ext cx="4608512"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3769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404664"/>
            <a:ext cx="8229600" cy="936104"/>
          </a:xfrm>
        </p:spPr>
        <p:txBody>
          <a:bodyPr>
            <a:noAutofit/>
          </a:bodyPr>
          <a:lstStyle/>
          <a:p>
            <a:pPr algn="ctr"/>
            <a:r>
              <a:rPr lang="tr-TR" sz="3600" b="1" u="sng" dirty="0" smtClean="0">
                <a:effectLst>
                  <a:outerShdw blurRad="38100" dist="38100" dir="2700000" algn="tl">
                    <a:srgbClr val="000000">
                      <a:alpha val="43137"/>
                    </a:srgbClr>
                  </a:outerShdw>
                </a:effectLst>
              </a:rPr>
              <a:t>ÖFKE KONTROL YÖNTEMLERİ</a:t>
            </a:r>
            <a:br>
              <a:rPr lang="tr-TR" sz="3600" b="1" u="sng" dirty="0" smtClean="0">
                <a:effectLst>
                  <a:outerShdw blurRad="38100" dist="38100" dir="2700000" algn="tl">
                    <a:srgbClr val="000000">
                      <a:alpha val="43137"/>
                    </a:srgbClr>
                  </a:outerShdw>
                </a:effectLst>
              </a:rPr>
            </a:br>
            <a:r>
              <a:rPr lang="tr-TR" sz="3600" b="1" u="sng" dirty="0" smtClean="0">
                <a:effectLst>
                  <a:outerShdw blurRad="38100" dist="38100" dir="2700000" algn="tl">
                    <a:srgbClr val="000000">
                      <a:alpha val="43137"/>
                    </a:srgbClr>
                  </a:outerShdw>
                </a:effectLst>
              </a:rPr>
              <a:t>UYKUNUN ÖNEMİ</a:t>
            </a:r>
            <a:endParaRPr lang="tr-TR" sz="3600" b="1" u="sng" dirty="0">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457200" y="1412776"/>
            <a:ext cx="8579296" cy="5184576"/>
          </a:xfrm>
        </p:spPr>
        <p:txBody>
          <a:bodyPr>
            <a:normAutofit/>
          </a:bodyPr>
          <a:lstStyle/>
          <a:p>
            <a:pPr algn="just"/>
            <a:r>
              <a:rPr lang="tr-TR" dirty="0" smtClean="0"/>
              <a:t>Kaliteli okul , sinir sistemini onarır.</a:t>
            </a:r>
          </a:p>
          <a:p>
            <a:pPr algn="just"/>
            <a:endParaRPr lang="tr-TR" dirty="0"/>
          </a:p>
          <a:p>
            <a:pPr algn="just"/>
            <a:r>
              <a:rPr lang="tr-TR" dirty="0" smtClean="0"/>
              <a:t>Akşam yatarken sağ tarafınıza doğru yatmaya özen gösterin. Sağ tarafa doğru yattığınızda , zamanla sağ burun deliğiniz kapanacak ve sol burun deliğiniz ile nefes alıp vermeye başlayacaksınız. Sol burun deliği ile yapılan nefes alış verişi , beynin sağ yarım küresini aktivite eder. </a:t>
            </a:r>
          </a:p>
          <a:p>
            <a:pPr marL="0" indent="0" algn="just">
              <a:buNone/>
            </a:pPr>
            <a:endParaRPr lang="tr-TR" dirty="0"/>
          </a:p>
        </p:txBody>
      </p:sp>
      <p:pic>
        <p:nvPicPr>
          <p:cNvPr id="4098" name="Picture 2" descr="C:\Users\ASUS\Desktop\imagesCALHUQ7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4437112"/>
            <a:ext cx="3646345" cy="2051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3769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404664"/>
            <a:ext cx="8229600" cy="936104"/>
          </a:xfrm>
        </p:spPr>
        <p:txBody>
          <a:bodyPr>
            <a:noAutofit/>
          </a:bodyPr>
          <a:lstStyle/>
          <a:p>
            <a:pPr algn="ctr"/>
            <a:r>
              <a:rPr lang="tr-TR" sz="3600" b="1" u="sng" dirty="0" smtClean="0">
                <a:effectLst>
                  <a:outerShdw blurRad="38100" dist="38100" dir="2700000" algn="tl">
                    <a:srgbClr val="000000">
                      <a:alpha val="43137"/>
                    </a:srgbClr>
                  </a:outerShdw>
                </a:effectLst>
              </a:rPr>
              <a:t>ÖFKE KONTROL YÖNTEMLERİ</a:t>
            </a:r>
            <a:br>
              <a:rPr lang="tr-TR" sz="3600" b="1" u="sng" dirty="0" smtClean="0">
                <a:effectLst>
                  <a:outerShdw blurRad="38100" dist="38100" dir="2700000" algn="tl">
                    <a:srgbClr val="000000">
                      <a:alpha val="43137"/>
                    </a:srgbClr>
                  </a:outerShdw>
                </a:effectLst>
              </a:rPr>
            </a:br>
            <a:r>
              <a:rPr lang="tr-TR" sz="3600" b="1" u="sng" dirty="0" smtClean="0">
                <a:effectLst>
                  <a:outerShdw blurRad="38100" dist="38100" dir="2700000" algn="tl">
                    <a:srgbClr val="000000">
                      <a:alpha val="43137"/>
                    </a:srgbClr>
                  </a:outerShdw>
                </a:effectLst>
              </a:rPr>
              <a:t>UYKUNUN ÖNEMİ</a:t>
            </a:r>
            <a:endParaRPr lang="tr-TR" sz="3600" b="1" u="sng" dirty="0">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457200" y="1412776"/>
            <a:ext cx="8579296" cy="5184576"/>
          </a:xfrm>
        </p:spPr>
        <p:txBody>
          <a:bodyPr>
            <a:normAutofit/>
          </a:bodyPr>
          <a:lstStyle/>
          <a:p>
            <a:pPr algn="just"/>
            <a:r>
              <a:rPr lang="tr-TR" dirty="0"/>
              <a:t>Sağ beyin yarımküresinin uyarılması</a:t>
            </a:r>
            <a:r>
              <a:rPr lang="tr-TR" dirty="0" smtClean="0"/>
              <a:t>, kalp </a:t>
            </a:r>
            <a:r>
              <a:rPr lang="tr-TR" dirty="0"/>
              <a:t>hızımızın yavaşlamasına, tansiyonumuzun düşmesine ve mide-bağırsak faaliyetlerimizin yavaşlamasına vesile olur. Dolayısıyla kalbimiz daha az yorulur, uykuya dalmamız daha kolaylaşır, bu da istirahatimizin daha iyi olmasına imkân sağlar. </a:t>
            </a:r>
            <a:endParaRPr lang="tr-TR" dirty="0" smtClean="0"/>
          </a:p>
          <a:p>
            <a:pPr algn="just"/>
            <a:endParaRPr lang="tr-TR" dirty="0"/>
          </a:p>
          <a:p>
            <a:pPr algn="just"/>
            <a:r>
              <a:rPr lang="tr-TR" dirty="0" smtClean="0"/>
              <a:t>Ayrıca sağ tarafa doğru yatmakta dinimizde sünnettir. </a:t>
            </a:r>
            <a:endParaRPr lang="tr-TR" dirty="0"/>
          </a:p>
          <a:p>
            <a:pPr algn="just"/>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4869160"/>
            <a:ext cx="2090737" cy="1727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63182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404664"/>
            <a:ext cx="8229600" cy="936104"/>
          </a:xfrm>
        </p:spPr>
        <p:txBody>
          <a:bodyPr>
            <a:noAutofit/>
          </a:bodyPr>
          <a:lstStyle/>
          <a:p>
            <a:pPr algn="ctr"/>
            <a:r>
              <a:rPr lang="tr-TR" sz="3200" b="1" u="sng" dirty="0" smtClean="0">
                <a:effectLst>
                  <a:outerShdw blurRad="38100" dist="38100" dir="2700000" algn="tl">
                    <a:srgbClr val="000000">
                      <a:alpha val="43137"/>
                    </a:srgbClr>
                  </a:outerShdw>
                </a:effectLst>
              </a:rPr>
              <a:t>ÖFKE KONTROL YÖNTEMLERİ</a:t>
            </a:r>
            <a:br>
              <a:rPr lang="tr-TR" sz="3200" b="1" u="sng" dirty="0" smtClean="0">
                <a:effectLst>
                  <a:outerShdw blurRad="38100" dist="38100" dir="2700000" algn="tl">
                    <a:srgbClr val="000000">
                      <a:alpha val="43137"/>
                    </a:srgbClr>
                  </a:outerShdw>
                </a:effectLst>
              </a:rPr>
            </a:br>
            <a:r>
              <a:rPr lang="tr-TR" sz="3200" b="1" u="sng" dirty="0" smtClean="0">
                <a:effectLst>
                  <a:outerShdw blurRad="38100" dist="38100" dir="2700000" algn="tl">
                    <a:srgbClr val="000000">
                      <a:alpha val="43137"/>
                    </a:srgbClr>
                  </a:outerShdw>
                </a:effectLst>
              </a:rPr>
              <a:t>NEFES EGZERSİZİ</a:t>
            </a:r>
            <a:endParaRPr lang="tr-TR" sz="3200" b="1" u="sng" dirty="0">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457200" y="1412776"/>
            <a:ext cx="8579296" cy="5184576"/>
          </a:xfrm>
        </p:spPr>
        <p:txBody>
          <a:bodyPr>
            <a:normAutofit lnSpcReduction="10000"/>
          </a:bodyPr>
          <a:lstStyle/>
          <a:p>
            <a:pPr algn="just"/>
            <a:r>
              <a:rPr lang="tr-TR" dirty="0"/>
              <a:t>Gözlerinizi yavaşça </a:t>
            </a:r>
            <a:r>
              <a:rPr lang="tr-TR" dirty="0" smtClean="0"/>
              <a:t>kapayın. Sağ </a:t>
            </a:r>
            <a:r>
              <a:rPr lang="tr-TR" dirty="0"/>
              <a:t>elinizi göbeğinizin üzerine, sol elinizi de göğsünüzün üzerine koyun. Nefes alıp verirken sol eliniz göğsünüzün inip kalktığını hissetsin. </a:t>
            </a:r>
          </a:p>
          <a:p>
            <a:pPr algn="just"/>
            <a:r>
              <a:rPr lang="tr-TR" dirty="0" smtClean="0"/>
              <a:t>Burnunuzdan yavaş bir şekilde ama alabildiğiniz kadar nefes alın. Nefes alırken içinizden  4 e kadar sayın. </a:t>
            </a:r>
          </a:p>
          <a:p>
            <a:pPr algn="just"/>
            <a:r>
              <a:rPr lang="tr-TR" dirty="0" smtClean="0"/>
              <a:t>Nefesinizi , içinizden 4 e kadar sayarak tutun.</a:t>
            </a:r>
          </a:p>
          <a:p>
            <a:pPr algn="just"/>
            <a:r>
              <a:rPr lang="tr-TR" dirty="0" smtClean="0"/>
              <a:t>Sonra aldığınız nefesi ,ağzınızdan yavaş yavaş verin. Verirken de içinizden 6 ya kadar sayın.  </a:t>
            </a:r>
          </a:p>
          <a:p>
            <a:pPr algn="just"/>
            <a:r>
              <a:rPr lang="tr-TR" dirty="0" smtClean="0"/>
              <a:t>Nefes vermeyi, nefes almaktan daha yavaş yaptığınıza emin olun.</a:t>
            </a:r>
          </a:p>
          <a:p>
            <a:pPr algn="just"/>
            <a:r>
              <a:rPr lang="tr-TR" dirty="0" smtClean="0"/>
              <a:t>Bu egzersizi gerildiğiniz veya bunaldığınız herhangi bir zamanda ve yerde yapabilirsiniz.</a:t>
            </a:r>
          </a:p>
          <a:p>
            <a:pPr marL="0" indent="0" algn="just">
              <a:buNone/>
            </a:pPr>
            <a:endParaRPr lang="tr-TR" dirty="0"/>
          </a:p>
        </p:txBody>
      </p:sp>
    </p:spTree>
    <p:extLst>
      <p:ext uri="{BB962C8B-B14F-4D97-AF65-F5344CB8AC3E}">
        <p14:creationId xmlns:p14="http://schemas.microsoft.com/office/powerpoint/2010/main" val="31898875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404664"/>
            <a:ext cx="8229600" cy="936104"/>
          </a:xfrm>
        </p:spPr>
        <p:txBody>
          <a:bodyPr>
            <a:noAutofit/>
          </a:bodyPr>
          <a:lstStyle/>
          <a:p>
            <a:pPr algn="ctr"/>
            <a:r>
              <a:rPr lang="tr-TR" sz="3600" b="1" u="sng" dirty="0" smtClean="0">
                <a:effectLst>
                  <a:outerShdw blurRad="38100" dist="38100" dir="2700000" algn="tl">
                    <a:srgbClr val="000000">
                      <a:alpha val="43137"/>
                    </a:srgbClr>
                  </a:outerShdw>
                </a:effectLst>
              </a:rPr>
              <a:t>ÖFKE KONTROL YÖNTEMLERİ</a:t>
            </a:r>
            <a:br>
              <a:rPr lang="tr-TR" sz="3600" b="1" u="sng" dirty="0" smtClean="0">
                <a:effectLst>
                  <a:outerShdw blurRad="38100" dist="38100" dir="2700000" algn="tl">
                    <a:srgbClr val="000000">
                      <a:alpha val="43137"/>
                    </a:srgbClr>
                  </a:outerShdw>
                </a:effectLst>
              </a:rPr>
            </a:br>
            <a:r>
              <a:rPr lang="tr-TR" sz="3600" b="1" u="sng" dirty="0" smtClean="0">
                <a:effectLst>
                  <a:outerShdw blurRad="38100" dist="38100" dir="2700000" algn="tl">
                    <a:srgbClr val="000000">
                      <a:alpha val="43137"/>
                    </a:srgbClr>
                  </a:outerShdw>
                </a:effectLst>
              </a:rPr>
              <a:t>NEFES EGZERSİZİ</a:t>
            </a:r>
            <a:endParaRPr lang="tr-TR" sz="3600" b="1" u="sng" dirty="0">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447150" y="1340768"/>
            <a:ext cx="8579296" cy="5184576"/>
          </a:xfrm>
        </p:spPr>
        <p:txBody>
          <a:bodyPr>
            <a:normAutofit/>
          </a:bodyPr>
          <a:lstStyle/>
          <a:p>
            <a:pPr algn="just"/>
            <a:r>
              <a:rPr lang="tr-TR" dirty="0" smtClean="0"/>
              <a:t>Nefesinizi </a:t>
            </a:r>
            <a:r>
              <a:rPr lang="tr-TR" dirty="0"/>
              <a:t>birden almayın, yani aniden ciğerlerinizi hava ile doldurmayın.</a:t>
            </a:r>
          </a:p>
          <a:p>
            <a:pPr algn="just"/>
            <a:r>
              <a:rPr lang="tr-TR" dirty="0" smtClean="0"/>
              <a:t>Ağızdan </a:t>
            </a:r>
            <a:r>
              <a:rPr lang="tr-TR" dirty="0"/>
              <a:t>değil burnunuzdan nefes alın.</a:t>
            </a:r>
          </a:p>
          <a:p>
            <a:pPr algn="just"/>
            <a:r>
              <a:rPr lang="tr-TR" dirty="0" smtClean="0"/>
              <a:t>En </a:t>
            </a:r>
            <a:r>
              <a:rPr lang="tr-TR" dirty="0"/>
              <a:t>önemlisi nefes egzersizlerini arka arkaya tekrar etmeyin. Her nefes </a:t>
            </a:r>
            <a:r>
              <a:rPr lang="tr-TR" dirty="0" smtClean="0"/>
              <a:t>alışınızın </a:t>
            </a:r>
            <a:r>
              <a:rPr lang="tr-TR" dirty="0"/>
              <a:t>arasına 5-6 kere de normal nefes alış verişinizi koymanız gerekir. Bunu yapmadığınız taktirde kandaki oksijen miktarı artacağından, sizde baş dönmesi yaratabilir.</a:t>
            </a:r>
          </a:p>
          <a:p>
            <a:pPr algn="just"/>
            <a:endParaRPr lang="tr-TR" dirty="0"/>
          </a:p>
        </p:txBody>
      </p:sp>
      <p:pic>
        <p:nvPicPr>
          <p:cNvPr id="3074" name="Picture 2" descr="C:\Users\ASUS\Desktop\imagesCAAIRPK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4797152"/>
            <a:ext cx="3960440" cy="2006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7286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404664"/>
            <a:ext cx="8229600" cy="936104"/>
          </a:xfrm>
        </p:spPr>
        <p:txBody>
          <a:bodyPr>
            <a:noAutofit/>
          </a:bodyPr>
          <a:lstStyle/>
          <a:p>
            <a:pPr algn="ctr"/>
            <a:r>
              <a:rPr lang="tr-TR" sz="3600" b="1" u="sng" dirty="0" smtClean="0">
                <a:effectLst>
                  <a:outerShdw blurRad="38100" dist="38100" dir="2700000" algn="tl">
                    <a:srgbClr val="000000">
                      <a:alpha val="43137"/>
                    </a:srgbClr>
                  </a:outerShdw>
                </a:effectLst>
              </a:rPr>
              <a:t>ÖFKE KONTROL YÖNTEMLERİ</a:t>
            </a:r>
            <a:br>
              <a:rPr lang="tr-TR" sz="3600" b="1" u="sng" dirty="0" smtClean="0">
                <a:effectLst>
                  <a:outerShdw blurRad="38100" dist="38100" dir="2700000" algn="tl">
                    <a:srgbClr val="000000">
                      <a:alpha val="43137"/>
                    </a:srgbClr>
                  </a:outerShdw>
                </a:effectLst>
              </a:rPr>
            </a:br>
            <a:r>
              <a:rPr lang="tr-TR" sz="3600" b="1" u="sng" dirty="0" smtClean="0">
                <a:effectLst>
                  <a:outerShdw blurRad="38100" dist="38100" dir="2700000" algn="tl">
                    <a:srgbClr val="000000">
                      <a:alpha val="43137"/>
                    </a:srgbClr>
                  </a:outerShdw>
                </a:effectLst>
              </a:rPr>
              <a:t>GEVŞEME EGZERSİZİ</a:t>
            </a:r>
            <a:endParaRPr lang="tr-TR" sz="3600" b="1" u="sng" dirty="0">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251520" y="1340768"/>
            <a:ext cx="8774926" cy="5184576"/>
          </a:xfrm>
        </p:spPr>
        <p:txBody>
          <a:bodyPr>
            <a:normAutofit/>
          </a:bodyPr>
          <a:lstStyle/>
          <a:p>
            <a:pPr algn="just"/>
            <a:r>
              <a:rPr lang="tr-TR" dirty="0"/>
              <a:t>Bu çalışma </a:t>
            </a:r>
            <a:r>
              <a:rPr lang="tr-TR" dirty="0" smtClean="0"/>
              <a:t>vücudumuzdaki </a:t>
            </a:r>
            <a:r>
              <a:rPr lang="tr-TR" dirty="0"/>
              <a:t>kas gruplarının iradi olarak gerilmesini, sonrada gevşetilmesini içerir. </a:t>
            </a:r>
            <a:endParaRPr lang="tr-TR" dirty="0" smtClean="0"/>
          </a:p>
          <a:p>
            <a:pPr algn="just"/>
            <a:r>
              <a:rPr lang="tr-TR" dirty="0" smtClean="0"/>
              <a:t>Bir </a:t>
            </a:r>
            <a:r>
              <a:rPr lang="tr-TR" dirty="0"/>
              <a:t>kas gergin olduğunda bu gerginlik ne derece yoğunsa kas serbest olduğunda yaşanacak olan gevşeme yanı ölçüde yoğun olacaktır</a:t>
            </a:r>
            <a:r>
              <a:rPr lang="tr-TR" dirty="0" smtClean="0"/>
              <a:t>.</a:t>
            </a:r>
          </a:p>
          <a:p>
            <a:pPr algn="just"/>
            <a:r>
              <a:rPr lang="tr-TR" dirty="0" smtClean="0"/>
              <a:t>Daha önce öğrendiğimiz gibi nefes alma egzersizi yapalım.</a:t>
            </a:r>
          </a:p>
          <a:p>
            <a:pPr algn="just"/>
            <a:r>
              <a:rPr lang="tr-TR" dirty="0" smtClean="0"/>
              <a:t>Yumruklarınızı iyice sıkın. Gerginleştiğini hissedin. Şimdi de yavaş yavaş bırakın. Ellerinizin gevşediğini hissedeceksiniz.</a:t>
            </a:r>
            <a:endParaRPr lang="tr-TR" dirty="0"/>
          </a:p>
          <a:p>
            <a:pPr algn="just"/>
            <a:endParaRPr lang="tr-TR" dirty="0"/>
          </a:p>
        </p:txBody>
      </p:sp>
      <p:pic>
        <p:nvPicPr>
          <p:cNvPr id="4098" name="Picture 2" descr="C:\Users\ASUS\Desktop\imagesCAGQ6HW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6648" y="5229200"/>
            <a:ext cx="2466975" cy="1400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332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7504" y="0"/>
            <a:ext cx="8928992" cy="6858000"/>
          </a:xfrm>
        </p:spPr>
        <p:txBody>
          <a:bodyPr>
            <a:noAutofit/>
          </a:bodyPr>
          <a:lstStyle/>
          <a:p>
            <a:pPr algn="ctr"/>
            <a:r>
              <a:rPr lang="tr-TR" sz="1600" b="1" dirty="0" smtClean="0"/>
              <a:t/>
            </a:r>
            <a:br>
              <a:rPr lang="tr-TR" sz="1600" b="1" dirty="0" smtClean="0"/>
            </a:br>
            <a:r>
              <a:rPr lang="tr-TR" sz="1600" b="1" dirty="0"/>
              <a:t/>
            </a:r>
            <a:br>
              <a:rPr lang="tr-TR" sz="1600" b="1" dirty="0"/>
            </a:br>
            <a:r>
              <a:rPr lang="tr-TR" sz="1600" b="1" dirty="0" smtClean="0"/>
              <a:t/>
            </a:r>
            <a:br>
              <a:rPr lang="tr-TR" sz="1600" b="1" dirty="0" smtClean="0"/>
            </a:br>
            <a:r>
              <a:rPr lang="tr-TR" sz="1600" b="1" dirty="0" smtClean="0"/>
              <a:t/>
            </a:r>
            <a:br>
              <a:rPr lang="tr-TR" sz="1600" b="1" dirty="0" smtClean="0"/>
            </a:br>
            <a:r>
              <a:rPr lang="tr-TR" sz="1600" b="1" dirty="0"/>
              <a:t/>
            </a:r>
            <a:br>
              <a:rPr lang="tr-TR" sz="1600" b="1" dirty="0"/>
            </a:br>
            <a:r>
              <a:rPr lang="tr-TR" sz="1600" b="1" dirty="0" smtClean="0"/>
              <a:t/>
            </a:r>
            <a:br>
              <a:rPr lang="tr-TR" sz="1600" b="1" dirty="0" smtClean="0"/>
            </a:br>
            <a:r>
              <a:rPr lang="tr-TR" sz="2400" b="1" dirty="0"/>
              <a:t/>
            </a:r>
            <a:br>
              <a:rPr lang="tr-TR" sz="2400" b="1" dirty="0"/>
            </a:br>
            <a:r>
              <a:rPr lang="tr-TR" sz="2400" b="1" dirty="0" smtClean="0"/>
              <a:t>Herkes </a:t>
            </a:r>
            <a:r>
              <a:rPr lang="tr-TR" sz="2400" b="1" dirty="0"/>
              <a:t>öfkelenebilir. Bu </a:t>
            </a:r>
            <a:r>
              <a:rPr lang="tr-TR" sz="2400" b="1" dirty="0" smtClean="0"/>
              <a:t>kolaydır</a:t>
            </a:r>
            <a:r>
              <a:rPr lang="tr-TR" sz="2400" b="1" dirty="0"/>
              <a:t>.</a:t>
            </a:r>
            <a:br>
              <a:rPr lang="tr-TR" sz="2400" b="1" dirty="0"/>
            </a:br>
            <a:r>
              <a:rPr lang="tr-TR" sz="2400" b="1" dirty="0"/>
              <a:t>Ne var </a:t>
            </a:r>
            <a:r>
              <a:rPr lang="tr-TR" sz="2400" b="1" dirty="0" smtClean="0"/>
              <a:t>ki; Doğru insana , Doğru derecede , Doğru zamanda , Doğru </a:t>
            </a:r>
            <a:r>
              <a:rPr lang="tr-TR" sz="2400" b="1" dirty="0"/>
              <a:t>maksatla </a:t>
            </a:r>
            <a:r>
              <a:rPr lang="tr-TR" sz="2400" b="1" dirty="0" smtClean="0"/>
              <a:t>ve Doğru </a:t>
            </a:r>
            <a:r>
              <a:rPr lang="tr-TR" sz="2400" b="1" dirty="0"/>
              <a:t>biçimde öfkelenmek,</a:t>
            </a:r>
            <a:br>
              <a:rPr lang="tr-TR" sz="2400" b="1" dirty="0"/>
            </a:br>
            <a:r>
              <a:rPr lang="tr-TR" sz="2400" b="1" dirty="0"/>
              <a:t/>
            </a:r>
            <a:br>
              <a:rPr lang="tr-TR" sz="2400" b="1" dirty="0"/>
            </a:br>
            <a:r>
              <a:rPr lang="tr-TR" sz="2400" b="1" dirty="0"/>
              <a:t>İşte bu </a:t>
            </a:r>
            <a:r>
              <a:rPr lang="tr-TR" sz="2400" b="1" dirty="0" smtClean="0"/>
              <a:t>zordur</a:t>
            </a:r>
            <a:br>
              <a:rPr lang="tr-TR" sz="2400" b="1" dirty="0" smtClean="0"/>
            </a:br>
            <a:r>
              <a:rPr lang="tr-TR" sz="2400" b="1" dirty="0"/>
              <a:t/>
            </a:r>
            <a:br>
              <a:rPr lang="tr-TR" sz="2400" b="1" dirty="0"/>
            </a:br>
            <a:r>
              <a:rPr lang="tr-TR" sz="2400" b="1" dirty="0" smtClean="0"/>
              <a:t>ARİSTO</a:t>
            </a:r>
            <a:r>
              <a:rPr lang="tr-TR" sz="2400" dirty="0"/>
              <a:t/>
            </a:r>
            <a:br>
              <a:rPr lang="tr-TR" sz="2400" dirty="0"/>
            </a:br>
            <a:endParaRPr lang="tr-TR" sz="2400" dirty="0"/>
          </a:p>
        </p:txBody>
      </p:sp>
    </p:spTree>
    <p:extLst>
      <p:ext uri="{BB962C8B-B14F-4D97-AF65-F5344CB8AC3E}">
        <p14:creationId xmlns:p14="http://schemas.microsoft.com/office/powerpoint/2010/main" val="39862987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404664"/>
            <a:ext cx="8229600" cy="936104"/>
          </a:xfrm>
        </p:spPr>
        <p:txBody>
          <a:bodyPr>
            <a:noAutofit/>
          </a:bodyPr>
          <a:lstStyle/>
          <a:p>
            <a:pPr algn="ctr"/>
            <a:r>
              <a:rPr lang="tr-TR" sz="3600" b="1" u="sng" dirty="0" smtClean="0">
                <a:effectLst>
                  <a:outerShdw blurRad="38100" dist="38100" dir="2700000" algn="tl">
                    <a:srgbClr val="000000">
                      <a:alpha val="43137"/>
                    </a:srgbClr>
                  </a:outerShdw>
                </a:effectLst>
              </a:rPr>
              <a:t>ÖFKE KONTROL YÖNTEMLERİ</a:t>
            </a:r>
            <a:br>
              <a:rPr lang="tr-TR" sz="3600" b="1" u="sng" dirty="0" smtClean="0">
                <a:effectLst>
                  <a:outerShdw blurRad="38100" dist="38100" dir="2700000" algn="tl">
                    <a:srgbClr val="000000">
                      <a:alpha val="43137"/>
                    </a:srgbClr>
                  </a:outerShdw>
                </a:effectLst>
              </a:rPr>
            </a:br>
            <a:r>
              <a:rPr lang="tr-TR" sz="3600" b="1" u="sng" dirty="0" smtClean="0">
                <a:effectLst>
                  <a:outerShdw blurRad="38100" dist="38100" dir="2700000" algn="tl">
                    <a:srgbClr val="000000">
                      <a:alpha val="43137"/>
                    </a:srgbClr>
                  </a:outerShdw>
                </a:effectLst>
              </a:rPr>
              <a:t>GEVŞEME EGZERSİZİ</a:t>
            </a:r>
            <a:endParaRPr lang="tr-TR" sz="3600" b="1" u="sng" dirty="0">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447150" y="1340768"/>
            <a:ext cx="8579296" cy="5184576"/>
          </a:xfrm>
        </p:spPr>
        <p:txBody>
          <a:bodyPr>
            <a:normAutofit/>
          </a:bodyPr>
          <a:lstStyle/>
          <a:p>
            <a:pPr algn="just"/>
            <a:r>
              <a:rPr lang="tr-TR" dirty="0"/>
              <a:t>Sağ omzunuzu </a:t>
            </a:r>
            <a:r>
              <a:rPr lang="tr-TR" dirty="0" smtClean="0"/>
              <a:t>sol kulağınıza </a:t>
            </a:r>
            <a:r>
              <a:rPr lang="tr-TR" dirty="0"/>
              <a:t>doğru kaldırmaya çalışın, iyice kaldırın... Şimdi gerginliği hissedeceksiniz. Yavaş yavaş serbest bırakın... Tamamen gevşemesini sağlayın... Omzunuzdaki gevşemeyi hissedin</a:t>
            </a:r>
            <a:r>
              <a:rPr lang="tr-TR" dirty="0" smtClean="0"/>
              <a:t>...</a:t>
            </a:r>
          </a:p>
          <a:p>
            <a:pPr algn="just"/>
            <a:r>
              <a:rPr lang="tr-TR" dirty="0"/>
              <a:t>Şimdi sol omzumuza aynı şeyi yapacağız. Sol omzunuzu kulağınıza doğru kaldırmaya çalışın... İyice kaldırın gerginliği hissedin... Yavaş yavaş serbest bırakın, gevşemesini sağlayın... Omzunuzdaki gevşemeyi hissedin..</a:t>
            </a:r>
          </a:p>
        </p:txBody>
      </p:sp>
      <p:pic>
        <p:nvPicPr>
          <p:cNvPr id="5122" name="Picture 2" descr="C:\Users\ASUS\Desktop\imagesCAZFL4S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4869159"/>
            <a:ext cx="3672408" cy="1656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1546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404664"/>
            <a:ext cx="8229600" cy="936104"/>
          </a:xfrm>
        </p:spPr>
        <p:txBody>
          <a:bodyPr>
            <a:noAutofit/>
          </a:bodyPr>
          <a:lstStyle/>
          <a:p>
            <a:pPr algn="ctr"/>
            <a:r>
              <a:rPr lang="tr-TR" sz="3600" b="1" u="sng" dirty="0" smtClean="0">
                <a:effectLst>
                  <a:outerShdw blurRad="38100" dist="38100" dir="2700000" algn="tl">
                    <a:srgbClr val="000000">
                      <a:alpha val="43137"/>
                    </a:srgbClr>
                  </a:outerShdw>
                </a:effectLst>
              </a:rPr>
              <a:t>ÖFKE KONTROL YÖNTEMLERİ</a:t>
            </a:r>
            <a:br>
              <a:rPr lang="tr-TR" sz="3600" b="1" u="sng" dirty="0" smtClean="0">
                <a:effectLst>
                  <a:outerShdw blurRad="38100" dist="38100" dir="2700000" algn="tl">
                    <a:srgbClr val="000000">
                      <a:alpha val="43137"/>
                    </a:srgbClr>
                  </a:outerShdw>
                </a:effectLst>
              </a:rPr>
            </a:br>
            <a:r>
              <a:rPr lang="tr-TR" sz="3600" b="1" u="sng" dirty="0" smtClean="0">
                <a:effectLst>
                  <a:outerShdw blurRad="38100" dist="38100" dir="2700000" algn="tl">
                    <a:srgbClr val="000000">
                      <a:alpha val="43137"/>
                    </a:srgbClr>
                  </a:outerShdw>
                </a:effectLst>
              </a:rPr>
              <a:t>GEVŞEME EGZERSİZİ</a:t>
            </a:r>
            <a:endParaRPr lang="tr-TR" sz="3600" b="1" u="sng" dirty="0">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447150" y="1340768"/>
            <a:ext cx="8579296" cy="5184576"/>
          </a:xfrm>
        </p:spPr>
        <p:txBody>
          <a:bodyPr>
            <a:normAutofit/>
          </a:bodyPr>
          <a:lstStyle/>
          <a:p>
            <a:pPr algn="just"/>
            <a:r>
              <a:rPr lang="tr-TR" dirty="0" smtClean="0"/>
              <a:t>El bileklerimizi iyice gerin. Ve serbest bırakın. Gevşemeyi hissedeceksiniz.</a:t>
            </a:r>
          </a:p>
          <a:p>
            <a:pPr algn="just"/>
            <a:r>
              <a:rPr lang="tr-TR" dirty="0" smtClean="0"/>
              <a:t>Ayak bileklerinizi iyice bükerek gerin. Ve serbest bırakın. Gevşemeyi hissedeceksiniz.</a:t>
            </a:r>
          </a:p>
          <a:p>
            <a:pPr algn="just"/>
            <a:r>
              <a:rPr lang="tr-TR" dirty="0"/>
              <a:t> Başınızı çeneniz göğsünüze değecek şekilde öne doğru bükün. Boynunuzdaki gerilimi hissedin. Yavaşça serbest bırakın. Gevşetin gevşemeyi hissedin</a:t>
            </a:r>
            <a:r>
              <a:rPr lang="tr-TR" dirty="0" smtClean="0"/>
              <a:t>.</a:t>
            </a:r>
          </a:p>
          <a:p>
            <a:pPr algn="just"/>
            <a:r>
              <a:rPr lang="tr-TR" dirty="0" smtClean="0"/>
              <a:t>Çenenizden tutarak başınızı geriye doğru gerin. Boynunuzdaki gerilimi hissedin. Yavaşça serbest bırakın. Gevşemeyi hissedin.</a:t>
            </a:r>
          </a:p>
          <a:p>
            <a:pPr algn="just"/>
            <a:endParaRPr lang="tr-TR" dirty="0"/>
          </a:p>
        </p:txBody>
      </p:sp>
    </p:spTree>
    <p:extLst>
      <p:ext uri="{BB962C8B-B14F-4D97-AF65-F5344CB8AC3E}">
        <p14:creationId xmlns:p14="http://schemas.microsoft.com/office/powerpoint/2010/main" val="34335263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404664"/>
            <a:ext cx="8229600" cy="936104"/>
          </a:xfrm>
        </p:spPr>
        <p:txBody>
          <a:bodyPr>
            <a:noAutofit/>
          </a:bodyPr>
          <a:lstStyle/>
          <a:p>
            <a:pPr algn="ctr"/>
            <a:r>
              <a:rPr lang="tr-TR" sz="3600" b="1" u="sng" dirty="0" smtClean="0">
                <a:effectLst>
                  <a:outerShdw blurRad="38100" dist="38100" dir="2700000" algn="tl">
                    <a:srgbClr val="000000">
                      <a:alpha val="43137"/>
                    </a:srgbClr>
                  </a:outerShdw>
                </a:effectLst>
              </a:rPr>
              <a:t>ÖFKE KONTROL YÖNTEMLERİ</a:t>
            </a:r>
            <a:br>
              <a:rPr lang="tr-TR" sz="3600" b="1" u="sng" dirty="0" smtClean="0">
                <a:effectLst>
                  <a:outerShdw blurRad="38100" dist="38100" dir="2700000" algn="tl">
                    <a:srgbClr val="000000">
                      <a:alpha val="43137"/>
                    </a:srgbClr>
                  </a:outerShdw>
                </a:effectLst>
              </a:rPr>
            </a:br>
            <a:r>
              <a:rPr lang="tr-TR" sz="3600" b="1" u="sng" dirty="0" smtClean="0">
                <a:effectLst>
                  <a:outerShdw blurRad="38100" dist="38100" dir="2700000" algn="tl">
                    <a:srgbClr val="000000">
                      <a:alpha val="43137"/>
                    </a:srgbClr>
                  </a:outerShdw>
                </a:effectLst>
              </a:rPr>
              <a:t>GEVŞEME EGZERSİZİ</a:t>
            </a:r>
            <a:endParaRPr lang="tr-TR" sz="3600" b="1" u="sng" dirty="0">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447150" y="1340768"/>
            <a:ext cx="8579296" cy="5184576"/>
          </a:xfrm>
        </p:spPr>
        <p:txBody>
          <a:bodyPr>
            <a:normAutofit/>
          </a:bodyPr>
          <a:lstStyle/>
          <a:p>
            <a:pPr algn="just"/>
            <a:r>
              <a:rPr lang="tr-TR" dirty="0"/>
              <a:t>Dudaklarınızı olabildiğince sıkın. Daha kuvvetli gerginliği hissedin. Tamamen gevşetin. Bu gevşemeyi hissedin. </a:t>
            </a:r>
            <a:endParaRPr lang="tr-TR" dirty="0" smtClean="0"/>
          </a:p>
          <a:p>
            <a:pPr algn="just"/>
            <a:r>
              <a:rPr lang="tr-TR" dirty="0"/>
              <a:t>Dişlerinizi iyice </a:t>
            </a:r>
            <a:r>
              <a:rPr lang="tr-TR" dirty="0" smtClean="0"/>
              <a:t>sıkın. Gerginliği </a:t>
            </a:r>
            <a:r>
              <a:rPr lang="tr-TR" dirty="0"/>
              <a:t>hissedin.. Şimdi bırakın. Tamamen gevşetin.. çene kaslarınızda </a:t>
            </a:r>
            <a:r>
              <a:rPr lang="tr-TR" dirty="0" smtClean="0"/>
              <a:t>gevşiyor</a:t>
            </a:r>
          </a:p>
          <a:p>
            <a:pPr algn="just"/>
            <a:r>
              <a:rPr lang="tr-TR" dirty="0"/>
              <a:t>Şimdi alın kaslarınıza doğru ilerleyin. Bir şeye canınız sıkılmış gibi alnınızı iyice kırıştırın.... Alnınızdaki gerginliği hissedin .... </a:t>
            </a:r>
            <a:r>
              <a:rPr lang="tr-TR" dirty="0" smtClean="0"/>
              <a:t>Şimdi bırakın</a:t>
            </a:r>
          </a:p>
          <a:p>
            <a:pPr algn="just"/>
            <a:r>
              <a:rPr lang="tr-TR" dirty="0"/>
              <a:t>Gözlerinizi sıkı sıkı kapatın... İyice sıkın... Gözlerinizin etrafındaki gerilimi hissedin .. Şimdi gözlerinizi </a:t>
            </a:r>
            <a:r>
              <a:rPr lang="tr-TR" dirty="0" smtClean="0"/>
              <a:t>gevşetin</a:t>
            </a:r>
          </a:p>
          <a:p>
            <a:pPr marL="0" indent="0" algn="just">
              <a:buNone/>
            </a:pPr>
            <a:endParaRPr lang="tr-TR" dirty="0" smtClean="0"/>
          </a:p>
          <a:p>
            <a:pPr algn="just"/>
            <a:endParaRPr lang="tr-TR" dirty="0"/>
          </a:p>
        </p:txBody>
      </p:sp>
    </p:spTree>
    <p:extLst>
      <p:ext uri="{BB962C8B-B14F-4D97-AF65-F5344CB8AC3E}">
        <p14:creationId xmlns:p14="http://schemas.microsoft.com/office/powerpoint/2010/main" val="20791495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404664"/>
            <a:ext cx="8229600" cy="936104"/>
          </a:xfrm>
        </p:spPr>
        <p:txBody>
          <a:bodyPr>
            <a:noAutofit/>
          </a:bodyPr>
          <a:lstStyle/>
          <a:p>
            <a:pPr algn="ctr"/>
            <a:r>
              <a:rPr lang="tr-TR" sz="3600" b="1" u="sng" dirty="0" smtClean="0">
                <a:effectLst>
                  <a:outerShdw blurRad="38100" dist="38100" dir="2700000" algn="tl">
                    <a:srgbClr val="000000">
                      <a:alpha val="43137"/>
                    </a:srgbClr>
                  </a:outerShdw>
                </a:effectLst>
              </a:rPr>
              <a:t>ÖFKE KONTROL YÖNTEMLERİ</a:t>
            </a:r>
            <a:br>
              <a:rPr lang="tr-TR" sz="3600" b="1" u="sng" dirty="0" smtClean="0">
                <a:effectLst>
                  <a:outerShdw blurRad="38100" dist="38100" dir="2700000" algn="tl">
                    <a:srgbClr val="000000">
                      <a:alpha val="43137"/>
                    </a:srgbClr>
                  </a:outerShdw>
                </a:effectLst>
              </a:rPr>
            </a:br>
            <a:r>
              <a:rPr lang="tr-TR" sz="3600" b="1" u="sng" dirty="0" smtClean="0">
                <a:effectLst>
                  <a:outerShdw blurRad="38100" dist="38100" dir="2700000" algn="tl">
                    <a:srgbClr val="000000">
                      <a:alpha val="43137"/>
                    </a:srgbClr>
                  </a:outerShdw>
                </a:effectLst>
              </a:rPr>
              <a:t>GEVŞEME EGZERSİZİ</a:t>
            </a:r>
            <a:endParaRPr lang="tr-TR" sz="3600" b="1" u="sng" dirty="0">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447150" y="1340768"/>
            <a:ext cx="8579296" cy="5184576"/>
          </a:xfrm>
        </p:spPr>
        <p:txBody>
          <a:bodyPr>
            <a:normAutofit/>
          </a:bodyPr>
          <a:lstStyle/>
          <a:p>
            <a:pPr algn="just"/>
            <a:r>
              <a:rPr lang="tr-TR" dirty="0"/>
              <a:t>Şimdi son kez tüm vücudunuzu gereceksiniz. Kollarınızı, bacaklarınızı, ayaklarınızı, dudaklarınızı, alnınızı hep birlikte gereceksiniz. Tüm vücudunuz gerilmeli .. Başlayın ..  İyice gerilin .. Tüm vücudunuz gerilsin. Şimdi yavaşça bırakın. Tüm vücudunuzu gevşetin. İyice </a:t>
            </a:r>
            <a:r>
              <a:rPr lang="tr-TR" dirty="0" smtClean="0"/>
              <a:t>gevşetin.. </a:t>
            </a:r>
            <a:r>
              <a:rPr lang="tr-TR" dirty="0"/>
              <a:t>Çok iyi. Yavaşça derin bir nefes alın, nefesinizi tutun ve bırakın.</a:t>
            </a:r>
          </a:p>
          <a:p>
            <a:pPr algn="just"/>
            <a:r>
              <a:rPr lang="tr-TR" dirty="0" smtClean="0"/>
              <a:t>Vücudunuz </a:t>
            </a:r>
            <a:r>
              <a:rPr lang="tr-TR" dirty="0"/>
              <a:t>tamamen </a:t>
            </a:r>
            <a:r>
              <a:rPr lang="tr-TR" dirty="0" smtClean="0"/>
              <a:t>gevşedi…</a:t>
            </a:r>
          </a:p>
          <a:p>
            <a:pPr algn="just"/>
            <a:r>
              <a:rPr lang="tr-TR" sz="2800" dirty="0"/>
              <a:t>Şimdi artık gözlerinizi yavaşça açabilirsiniz.</a:t>
            </a:r>
            <a:endParaRPr lang="tr-TR" sz="2800" dirty="0" smtClean="0"/>
          </a:p>
          <a:p>
            <a:pPr algn="just"/>
            <a:endParaRPr lang="tr-TR" dirty="0"/>
          </a:p>
        </p:txBody>
      </p:sp>
      <p:pic>
        <p:nvPicPr>
          <p:cNvPr id="6146" name="Picture 2" descr="C:\Users\ASUS\Desktop\imagesCAAIRPK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9" y="5229200"/>
            <a:ext cx="3672408" cy="1522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2132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01154" y="692696"/>
            <a:ext cx="8229600" cy="5101176"/>
          </a:xfrm>
        </p:spPr>
        <p:txBody>
          <a:bodyPr>
            <a:normAutofit/>
          </a:bodyPr>
          <a:lstStyle/>
          <a:p>
            <a:pPr algn="ctr"/>
            <a:endParaRPr lang="tr-TR" sz="8800" b="1"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rcRect t="19991"/>
          <a:stretch>
            <a:fillRect/>
          </a:stretch>
        </p:blipFill>
        <p:spPr bwMode="auto">
          <a:xfrm>
            <a:off x="0" y="-17463"/>
            <a:ext cx="9144000" cy="695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ikdörtgen 6"/>
          <p:cNvSpPr/>
          <p:nvPr/>
        </p:nvSpPr>
        <p:spPr>
          <a:xfrm>
            <a:off x="4068763" y="1203325"/>
            <a:ext cx="46037" cy="3721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tr-TR"/>
          </a:p>
        </p:txBody>
      </p:sp>
      <p:sp>
        <p:nvSpPr>
          <p:cNvPr id="8" name="Metin kutusu 9"/>
          <p:cNvSpPr txBox="1">
            <a:spLocks noChangeArrowheads="1"/>
          </p:cNvSpPr>
          <p:nvPr/>
        </p:nvSpPr>
        <p:spPr bwMode="auto">
          <a:xfrm>
            <a:off x="4408488" y="2733675"/>
            <a:ext cx="4735512"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algn="ctr" eaLnBrk="0" fontAlgn="base" hangingPunct="0">
              <a:spcBef>
                <a:spcPct val="0"/>
              </a:spcBef>
              <a:spcAft>
                <a:spcPct val="0"/>
              </a:spcAft>
              <a:defRPr>
                <a:solidFill>
                  <a:schemeClr val="tx1"/>
                </a:solidFill>
                <a:latin typeface="Times New Roman" pitchFamily="18" charset="0"/>
                <a:cs typeface="Arial" charset="0"/>
              </a:defRPr>
            </a:lvl6pPr>
            <a:lvl7pPr marL="2971800" indent="-228600" algn="ctr" eaLnBrk="0" fontAlgn="base" hangingPunct="0">
              <a:spcBef>
                <a:spcPct val="0"/>
              </a:spcBef>
              <a:spcAft>
                <a:spcPct val="0"/>
              </a:spcAft>
              <a:defRPr>
                <a:solidFill>
                  <a:schemeClr val="tx1"/>
                </a:solidFill>
                <a:latin typeface="Times New Roman" pitchFamily="18" charset="0"/>
                <a:cs typeface="Arial" charset="0"/>
              </a:defRPr>
            </a:lvl7pPr>
            <a:lvl8pPr marL="3429000" indent="-228600" algn="ctr" eaLnBrk="0" fontAlgn="base" hangingPunct="0">
              <a:spcBef>
                <a:spcPct val="0"/>
              </a:spcBef>
              <a:spcAft>
                <a:spcPct val="0"/>
              </a:spcAft>
              <a:defRPr>
                <a:solidFill>
                  <a:schemeClr val="tx1"/>
                </a:solidFill>
                <a:latin typeface="Times New Roman" pitchFamily="18" charset="0"/>
                <a:cs typeface="Arial" charset="0"/>
              </a:defRPr>
            </a:lvl8pPr>
            <a:lvl9pPr marL="3886200" indent="-228600" algn="ctr"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r>
              <a:rPr lang="tr-TR">
                <a:solidFill>
                  <a:schemeClr val="bg1"/>
                </a:solidFill>
                <a:latin typeface="Calibri" pitchFamily="34" charset="0"/>
              </a:rPr>
              <a:t>SON</a:t>
            </a:r>
          </a:p>
          <a:p>
            <a:pPr eaLnBrk="1" hangingPunct="1"/>
            <a:r>
              <a:rPr lang="tr-TR" sz="2000" b="1">
                <a:solidFill>
                  <a:schemeClr val="bg1"/>
                </a:solidFill>
                <a:latin typeface="Calibri" pitchFamily="34" charset="0"/>
              </a:rPr>
              <a:t>KATILIMLARINIZDAN DOLAYI TEŞEKKÜR EDERİZ</a:t>
            </a:r>
          </a:p>
          <a:p>
            <a:pPr eaLnBrk="1" hangingPunct="1"/>
            <a:endParaRPr lang="tr-TR" sz="2000" b="1">
              <a:solidFill>
                <a:schemeClr val="bg1"/>
              </a:solidFill>
              <a:latin typeface="Calibri" pitchFamily="34" charset="0"/>
            </a:endParaRPr>
          </a:p>
        </p:txBody>
      </p:sp>
    </p:spTree>
    <p:extLst>
      <p:ext uri="{BB962C8B-B14F-4D97-AF65-F5344CB8AC3E}">
        <p14:creationId xmlns:p14="http://schemas.microsoft.com/office/powerpoint/2010/main" val="2981763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60648"/>
            <a:ext cx="8229600" cy="1368152"/>
          </a:xfrm>
        </p:spPr>
        <p:txBody>
          <a:bodyPr>
            <a:normAutofit fontScale="90000"/>
          </a:bodyPr>
          <a:lstStyle/>
          <a:p>
            <a:pPr algn="ctr"/>
            <a:r>
              <a:rPr lang="tr-TR" sz="5400" b="1" u="sng" dirty="0" smtClean="0">
                <a:effectLst>
                  <a:outerShdw blurRad="38100" dist="38100" dir="2700000" algn="tl">
                    <a:srgbClr val="000000">
                      <a:alpha val="43137"/>
                    </a:srgbClr>
                  </a:outerShdw>
                </a:effectLst>
              </a:rPr>
              <a:t>ÖFKE DUYGUSUNUN ÖZELLİKLERİ</a:t>
            </a:r>
            <a:endParaRPr lang="tr-TR" sz="5400" b="1" u="sng" dirty="0">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457200" y="1628800"/>
            <a:ext cx="8229600" cy="4695800"/>
          </a:xfrm>
        </p:spPr>
        <p:txBody>
          <a:bodyPr>
            <a:normAutofit/>
          </a:bodyPr>
          <a:lstStyle/>
          <a:p>
            <a:pPr algn="just"/>
            <a:r>
              <a:rPr lang="tr-TR" dirty="0" smtClean="0"/>
              <a:t>Öfkeye yol açan olaylar , öfkeyle ilgili düşünceler , gösterilen tepkiler kişiden kişiye göre değişir.</a:t>
            </a:r>
          </a:p>
          <a:p>
            <a:pPr marL="0" indent="0" algn="just">
              <a:buNone/>
            </a:pPr>
            <a:endParaRPr lang="tr-TR" dirty="0" smtClean="0"/>
          </a:p>
          <a:p>
            <a:pPr algn="just"/>
            <a:r>
              <a:rPr lang="tr-TR" dirty="0" smtClean="0"/>
              <a:t>Hem içsel hem de kişiler arası oluşan bir duygudur.</a:t>
            </a:r>
          </a:p>
          <a:p>
            <a:pPr marL="0" indent="0" algn="just">
              <a:buNone/>
            </a:pPr>
            <a:endParaRPr lang="tr-TR" dirty="0"/>
          </a:p>
          <a:p>
            <a:pPr algn="just"/>
            <a:r>
              <a:rPr lang="tr-TR" dirty="0" smtClean="0"/>
              <a:t>Öfkenin nedeni, içsel yaşantılar sonucu  çevresel yaşantılara gösterilen yansıtmalardır.</a:t>
            </a:r>
          </a:p>
          <a:p>
            <a:pPr marL="0" indent="0" algn="just">
              <a:buNone/>
            </a:pPr>
            <a:endParaRPr lang="tr-TR" dirty="0"/>
          </a:p>
          <a:p>
            <a:pPr algn="just"/>
            <a:r>
              <a:rPr lang="tr-TR" dirty="0" smtClean="0"/>
              <a:t>Öfkelenen insanın çevresinden almak istediği tepkileri: öfkesinin farkına varılması, talebinin anlaşılması , pazarlık ve uzlaşmadır.</a:t>
            </a:r>
          </a:p>
          <a:p>
            <a:pPr algn="just"/>
            <a:endParaRPr lang="tr-TR" dirty="0"/>
          </a:p>
        </p:txBody>
      </p:sp>
    </p:spTree>
    <p:extLst>
      <p:ext uri="{BB962C8B-B14F-4D97-AF65-F5344CB8AC3E}">
        <p14:creationId xmlns:p14="http://schemas.microsoft.com/office/powerpoint/2010/main" val="975243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60648"/>
            <a:ext cx="8229600" cy="1368152"/>
          </a:xfrm>
        </p:spPr>
        <p:txBody>
          <a:bodyPr>
            <a:normAutofit fontScale="90000"/>
          </a:bodyPr>
          <a:lstStyle/>
          <a:p>
            <a:pPr algn="ctr"/>
            <a:r>
              <a:rPr lang="tr-TR" sz="5400" b="1" u="sng" dirty="0" smtClean="0">
                <a:effectLst>
                  <a:outerShdw blurRad="38100" dist="38100" dir="2700000" algn="tl">
                    <a:srgbClr val="000000">
                      <a:alpha val="43137"/>
                    </a:srgbClr>
                  </a:outerShdw>
                </a:effectLst>
              </a:rPr>
              <a:t>ÖFKE DUYGUSUNUN ÖZELLİKLERİ</a:t>
            </a:r>
            <a:endParaRPr lang="tr-TR" sz="5400" b="1" u="sng" dirty="0">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457200" y="1628800"/>
            <a:ext cx="8229600" cy="4695800"/>
          </a:xfrm>
        </p:spPr>
        <p:txBody>
          <a:bodyPr>
            <a:normAutofit/>
          </a:bodyPr>
          <a:lstStyle/>
          <a:p>
            <a:pPr algn="just"/>
            <a:r>
              <a:rPr lang="tr-TR" dirty="0" smtClean="0"/>
              <a:t>Saldırganlık bir davranış , öfke ise bir duygudur.</a:t>
            </a:r>
          </a:p>
          <a:p>
            <a:pPr algn="just"/>
            <a:r>
              <a:rPr lang="tr-TR" dirty="0" smtClean="0"/>
              <a:t>Durumluk ve sürekli olmak üzere 2 bileşenden oluşur.</a:t>
            </a:r>
            <a:endParaRPr lang="tr-TR" dirty="0"/>
          </a:p>
          <a:p>
            <a:pPr algn="just"/>
            <a:r>
              <a:rPr lang="tr-TR" dirty="0" smtClean="0"/>
              <a:t>Sanılanın aksine insanlar sevmedikleri kişilere yönelik değil genelde sevdikleri kişilere ya da tanıdıklarına  karşı öfkelendikleri araştırmalar sonucu ortaya çıkmıştır. </a:t>
            </a:r>
            <a:endParaRPr lang="tr-TR" dirty="0"/>
          </a:p>
          <a:p>
            <a:pPr algn="just"/>
            <a:r>
              <a:rPr lang="tr-TR" dirty="0" smtClean="0"/>
              <a:t>Kadınlar öfke duyguları hariç diğer duygularını daha kolay ifade ederken , erkekler öfke duygularını diğer duygulara göre daha rahat ifade edebilmektedirler. </a:t>
            </a:r>
            <a:endParaRPr lang="tr-TR" dirty="0"/>
          </a:p>
        </p:txBody>
      </p:sp>
      <p:pic>
        <p:nvPicPr>
          <p:cNvPr id="3074" name="Picture 2" descr="C:\Users\ASUS\Desktop\imagesCA5PIJ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7075" y="764704"/>
            <a:ext cx="2066925" cy="76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1531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60648"/>
            <a:ext cx="8229600" cy="1368152"/>
          </a:xfrm>
        </p:spPr>
        <p:txBody>
          <a:bodyPr>
            <a:normAutofit fontScale="90000"/>
          </a:bodyPr>
          <a:lstStyle/>
          <a:p>
            <a:pPr algn="ctr"/>
            <a:r>
              <a:rPr lang="tr-TR" sz="5400" b="1" u="sng" dirty="0" smtClean="0">
                <a:effectLst>
                  <a:outerShdw blurRad="38100" dist="38100" dir="2700000" algn="tl">
                    <a:srgbClr val="000000">
                      <a:alpha val="43137"/>
                    </a:srgbClr>
                  </a:outerShdw>
                </a:effectLst>
              </a:rPr>
              <a:t>ÖFKE DUYGUSUNUN ÖZELLİKLERİ</a:t>
            </a:r>
            <a:endParaRPr lang="tr-TR" sz="5400" b="1" u="sng" dirty="0">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457200" y="1628800"/>
            <a:ext cx="8229600" cy="4695800"/>
          </a:xfrm>
        </p:spPr>
        <p:txBody>
          <a:bodyPr>
            <a:normAutofit/>
          </a:bodyPr>
          <a:lstStyle/>
          <a:p>
            <a:pPr algn="just"/>
            <a:r>
              <a:rPr lang="tr-TR" dirty="0" smtClean="0"/>
              <a:t>Öfkenin nedeni bir durum olay veya başka bir kişidir inancı yanlıştır. Öfkenin nedeninden bizde sorumluyuzdur.</a:t>
            </a:r>
          </a:p>
          <a:p>
            <a:pPr marL="0" indent="0" algn="just">
              <a:buNone/>
            </a:pPr>
            <a:endParaRPr lang="tr-TR" dirty="0" smtClean="0"/>
          </a:p>
          <a:p>
            <a:pPr algn="just"/>
            <a:r>
              <a:rPr lang="tr-TR" dirty="0" smtClean="0"/>
              <a:t>Öfkemi sert bir şekilde gösterirsem , başkaları bana özenir ve istediğimi alırım düşüncesi doğru değildir. Bu yolla ancak kısa süreli isteklerimizi elde etmiş oluruz. Uzun vadede çevremizdeki insanların bizden uzaklaştığını görürüz. </a:t>
            </a:r>
            <a:endParaRPr lang="tr-TR" dirty="0"/>
          </a:p>
        </p:txBody>
      </p:sp>
      <p:pic>
        <p:nvPicPr>
          <p:cNvPr id="4098" name="Picture 2" descr="C:\Users\ASUS\Desktop\imagesCASG8V4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4941168"/>
            <a:ext cx="2383184" cy="1916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1531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60648"/>
            <a:ext cx="8229600" cy="1368152"/>
          </a:xfrm>
        </p:spPr>
        <p:txBody>
          <a:bodyPr>
            <a:normAutofit fontScale="90000"/>
          </a:bodyPr>
          <a:lstStyle/>
          <a:p>
            <a:pPr algn="ctr"/>
            <a:r>
              <a:rPr lang="tr-TR" sz="5400" b="1" u="sng" dirty="0" smtClean="0">
                <a:effectLst>
                  <a:outerShdw blurRad="38100" dist="38100" dir="2700000" algn="tl">
                    <a:srgbClr val="000000">
                      <a:alpha val="43137"/>
                    </a:srgbClr>
                  </a:outerShdw>
                </a:effectLst>
              </a:rPr>
              <a:t>ÖFKE DURUMUNDA VÜCUT TEPKİLERİ</a:t>
            </a:r>
            <a:endParaRPr lang="tr-TR" sz="5400" b="1" u="sng" dirty="0">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457200" y="1628800"/>
            <a:ext cx="8229600" cy="4695800"/>
          </a:xfrm>
        </p:spPr>
        <p:txBody>
          <a:bodyPr>
            <a:normAutofit/>
          </a:bodyPr>
          <a:lstStyle/>
          <a:p>
            <a:pPr algn="just"/>
            <a:r>
              <a:rPr lang="tr-TR" dirty="0" smtClean="0"/>
              <a:t>Stres ve gerginlik başlar</a:t>
            </a:r>
          </a:p>
          <a:p>
            <a:pPr algn="just"/>
            <a:endParaRPr lang="tr-TR" dirty="0"/>
          </a:p>
          <a:p>
            <a:pPr algn="just"/>
            <a:r>
              <a:rPr lang="tr-TR" dirty="0" smtClean="0"/>
              <a:t>Enerjimiz artar</a:t>
            </a:r>
          </a:p>
          <a:p>
            <a:pPr algn="just"/>
            <a:endParaRPr lang="tr-TR" dirty="0"/>
          </a:p>
          <a:p>
            <a:pPr algn="just"/>
            <a:r>
              <a:rPr lang="tr-TR" dirty="0" smtClean="0"/>
              <a:t>Nefes alıp verme sıklaşır</a:t>
            </a:r>
          </a:p>
          <a:p>
            <a:pPr algn="just"/>
            <a:endParaRPr lang="tr-TR" dirty="0"/>
          </a:p>
          <a:p>
            <a:pPr algn="just"/>
            <a:r>
              <a:rPr lang="tr-TR" dirty="0" smtClean="0"/>
              <a:t>Kalp atışı hızlanır</a:t>
            </a:r>
          </a:p>
          <a:p>
            <a:pPr algn="just"/>
            <a:endParaRPr lang="tr-TR" dirty="0"/>
          </a:p>
          <a:p>
            <a:pPr algn="just"/>
            <a:r>
              <a:rPr lang="tr-TR" dirty="0" smtClean="0"/>
              <a:t>Kan basıncı artar </a:t>
            </a:r>
          </a:p>
        </p:txBody>
      </p:sp>
      <p:pic>
        <p:nvPicPr>
          <p:cNvPr id="5122" name="Picture 2" descr="C:\Users\ASUS\Desktop\imagesCAVMLZ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1975" y="2297112"/>
            <a:ext cx="1905000" cy="2644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1531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60648"/>
            <a:ext cx="8229600" cy="1368152"/>
          </a:xfrm>
        </p:spPr>
        <p:txBody>
          <a:bodyPr>
            <a:normAutofit fontScale="90000"/>
          </a:bodyPr>
          <a:lstStyle/>
          <a:p>
            <a:pPr algn="ctr"/>
            <a:r>
              <a:rPr lang="tr-TR" sz="5400" b="1" u="sng" dirty="0" smtClean="0">
                <a:effectLst>
                  <a:outerShdw blurRad="38100" dist="38100" dir="2700000" algn="tl">
                    <a:srgbClr val="000000">
                      <a:alpha val="43137"/>
                    </a:srgbClr>
                  </a:outerShdw>
                </a:effectLst>
              </a:rPr>
              <a:t>ÖFKE DUYGUSUNUN NEDENLERİ</a:t>
            </a:r>
            <a:endParaRPr lang="tr-TR" sz="5400" b="1" u="sng" dirty="0">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457200" y="1628800"/>
            <a:ext cx="8579296" cy="4695800"/>
          </a:xfrm>
        </p:spPr>
        <p:txBody>
          <a:bodyPr>
            <a:normAutofit/>
          </a:bodyPr>
          <a:lstStyle/>
          <a:p>
            <a:pPr algn="just"/>
            <a:r>
              <a:rPr lang="tr-TR" dirty="0" smtClean="0"/>
              <a:t>Çocuğun, kardeşi veya başka çocuklarla kıyaslanması</a:t>
            </a:r>
          </a:p>
          <a:p>
            <a:pPr algn="just"/>
            <a:endParaRPr lang="tr-TR" dirty="0"/>
          </a:p>
          <a:p>
            <a:pPr algn="just"/>
            <a:r>
              <a:rPr lang="tr-TR" dirty="0" smtClean="0"/>
              <a:t>Çok sık fiziksel cezaya ve haksızlığa maruz kalması</a:t>
            </a:r>
          </a:p>
          <a:p>
            <a:pPr algn="just"/>
            <a:endParaRPr lang="tr-TR" dirty="0"/>
          </a:p>
          <a:p>
            <a:pPr algn="just"/>
            <a:r>
              <a:rPr lang="tr-TR" dirty="0" smtClean="0"/>
              <a:t>Baskıcı , engelleyici ve yargılayıcı aile ortamı</a:t>
            </a:r>
          </a:p>
          <a:p>
            <a:pPr algn="just"/>
            <a:endParaRPr lang="tr-TR" dirty="0"/>
          </a:p>
          <a:p>
            <a:pPr algn="just"/>
            <a:r>
              <a:rPr lang="tr-TR" dirty="0" smtClean="0"/>
              <a:t>Çocuktan yapamayacağı şeylerin beklenmesi</a:t>
            </a:r>
          </a:p>
          <a:p>
            <a:pPr algn="just"/>
            <a:endParaRPr lang="tr-TR" dirty="0"/>
          </a:p>
          <a:p>
            <a:pPr algn="just"/>
            <a:r>
              <a:rPr lang="tr-TR" dirty="0" smtClean="0"/>
              <a:t>Okul başarısızlığı varsa bunun yarattığı yetersizlik duygusu</a:t>
            </a:r>
            <a:endParaRPr lang="tr-TR" dirty="0"/>
          </a:p>
        </p:txBody>
      </p:sp>
      <p:pic>
        <p:nvPicPr>
          <p:cNvPr id="6146" name="Picture 2" descr="C:\Users\ASUS\Desktop\imagesCAK02L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4963" y="2996952"/>
            <a:ext cx="1489037" cy="13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1531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60648"/>
            <a:ext cx="8229600" cy="1368152"/>
          </a:xfrm>
        </p:spPr>
        <p:txBody>
          <a:bodyPr>
            <a:normAutofit fontScale="90000"/>
          </a:bodyPr>
          <a:lstStyle/>
          <a:p>
            <a:pPr algn="ctr"/>
            <a:r>
              <a:rPr lang="tr-TR" sz="5400" b="1" u="sng" dirty="0" smtClean="0">
                <a:effectLst>
                  <a:outerShdw blurRad="38100" dist="38100" dir="2700000" algn="tl">
                    <a:srgbClr val="000000">
                      <a:alpha val="43137"/>
                    </a:srgbClr>
                  </a:outerShdw>
                </a:effectLst>
              </a:rPr>
              <a:t>ÖFKE DUYGUSUNUN NEDENLERİ</a:t>
            </a:r>
            <a:endParaRPr lang="tr-TR" sz="5400" b="1" u="sng" dirty="0">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457200" y="1628800"/>
            <a:ext cx="8579296" cy="4695800"/>
          </a:xfrm>
        </p:spPr>
        <p:txBody>
          <a:bodyPr>
            <a:normAutofit lnSpcReduction="10000"/>
          </a:bodyPr>
          <a:lstStyle/>
          <a:p>
            <a:pPr algn="just"/>
            <a:r>
              <a:rPr lang="tr-TR" dirty="0" smtClean="0"/>
              <a:t>Süregelen hastalığı varsa bunun yol açtığı engelleme</a:t>
            </a:r>
          </a:p>
          <a:p>
            <a:pPr algn="just"/>
            <a:endParaRPr lang="tr-TR" dirty="0"/>
          </a:p>
          <a:p>
            <a:pPr algn="just"/>
            <a:r>
              <a:rPr lang="tr-TR" dirty="0" smtClean="0"/>
              <a:t>Anne baba ve öğretmenlerin aynı durum ve davranış karşısında tutarsız davranmaları. </a:t>
            </a:r>
          </a:p>
          <a:p>
            <a:pPr algn="just"/>
            <a:endParaRPr lang="tr-TR" dirty="0"/>
          </a:p>
          <a:p>
            <a:pPr algn="just"/>
            <a:r>
              <a:rPr lang="tr-TR" dirty="0" smtClean="0"/>
              <a:t>Aşırı öfkenin normal sayıldığı ailelerde yetişen çocuklarda  , öfkelenmeyince dinlenilmeyecekleri düşüncesi oluşur.</a:t>
            </a:r>
          </a:p>
          <a:p>
            <a:pPr algn="just"/>
            <a:endParaRPr lang="tr-TR" dirty="0"/>
          </a:p>
          <a:p>
            <a:pPr algn="just"/>
            <a:r>
              <a:rPr lang="tr-TR" dirty="0" smtClean="0"/>
              <a:t>Yakın çevresindeki büyüklerin sık sık öfkelendiklerini ve isteklerini bu yolla gerçekleştirdiklerini görünce kendisi de aynı yola başvurur. </a:t>
            </a:r>
            <a:endParaRPr lang="tr-TR" dirty="0"/>
          </a:p>
        </p:txBody>
      </p:sp>
      <p:pic>
        <p:nvPicPr>
          <p:cNvPr id="7170" name="Picture 2" descr="C:\Users\ASUS\Desktop\imagesCAADI8U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5839295"/>
            <a:ext cx="1982986" cy="1018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96875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Üst Düzey">
  <a:themeElements>
    <a:clrScheme name="Üst Düzey">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Üst Düzey">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Üst Düze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590</TotalTime>
  <Words>1805</Words>
  <Application>Microsoft Office PowerPoint</Application>
  <PresentationFormat>Ekran Gösterisi (4:3)</PresentationFormat>
  <Paragraphs>161</Paragraphs>
  <Slides>34</Slides>
  <Notes>0</Notes>
  <HiddenSlides>0</HiddenSlides>
  <MMClips>0</MMClips>
  <ScaleCrop>false</ScaleCrop>
  <HeadingPairs>
    <vt:vector size="4" baseType="variant">
      <vt:variant>
        <vt:lpstr>Tema</vt:lpstr>
      </vt:variant>
      <vt:variant>
        <vt:i4>1</vt:i4>
      </vt:variant>
      <vt:variant>
        <vt:lpstr>Slayt Başlıkları</vt:lpstr>
      </vt:variant>
      <vt:variant>
        <vt:i4>34</vt:i4>
      </vt:variant>
    </vt:vector>
  </HeadingPairs>
  <TitlesOfParts>
    <vt:vector size="35" baseType="lpstr">
      <vt:lpstr>Üst Düzey</vt:lpstr>
      <vt:lpstr>PowerPoint Sunusu</vt:lpstr>
      <vt:lpstr>ÖFKE NEDİR?</vt:lpstr>
      <vt:lpstr>       Herkes öfkelenebilir. Bu kolaydır. Ne var ki; Doğru insana , Doğru derecede , Doğru zamanda , Doğru maksatla ve Doğru biçimde öfkelenmek,  İşte bu zordur  ARİSTO </vt:lpstr>
      <vt:lpstr>ÖFKE DUYGUSUNUN ÖZELLİKLERİ</vt:lpstr>
      <vt:lpstr>ÖFKE DUYGUSUNUN ÖZELLİKLERİ</vt:lpstr>
      <vt:lpstr>ÖFKE DUYGUSUNUN ÖZELLİKLERİ</vt:lpstr>
      <vt:lpstr>ÖFKE DURUMUNDA VÜCUT TEPKİLERİ</vt:lpstr>
      <vt:lpstr>ÖFKE DUYGUSUNUN NEDENLERİ</vt:lpstr>
      <vt:lpstr>ÖFKE DUYGUSUNUN NEDENLERİ</vt:lpstr>
      <vt:lpstr>ÖFKE DUYGUSUNUN NEDENLERİ</vt:lpstr>
      <vt:lpstr>ÖFKE DUYGUSUNUN NEDENLERİ</vt:lpstr>
      <vt:lpstr>ANNE BABAYA ÖNERİLER</vt:lpstr>
      <vt:lpstr>ANNE BABAYA ÖNERİLER</vt:lpstr>
      <vt:lpstr>ANNE BABAYA ÖNERİLER</vt:lpstr>
      <vt:lpstr>ANNE BABAYA ÖNERİLER</vt:lpstr>
      <vt:lpstr>ÖFKEMİZİN SALDIRGANLIĞA DÖNÜŞMEMESİ İÇİN…</vt:lpstr>
      <vt:lpstr>ÖFKEMİZİN SALDIRGANLIĞA DÖNÜŞMEMESİ İÇİN…</vt:lpstr>
      <vt:lpstr>ÖFKEMİZİN SALDIRGANLIĞA DÖNÜŞMEMESİ İÇİN…</vt:lpstr>
      <vt:lpstr>ÖFKEMİZİN SALDIRGANLIĞA DÖNÜŞMEMESİ İÇİN…</vt:lpstr>
      <vt:lpstr>ÖFKEMİZİN SALDIRGANLIĞA DÖNÜŞMEMESİ İÇİN…</vt:lpstr>
      <vt:lpstr>ÖFKEMİZİN SALDIRGANLIĞA DÖNÜŞMEMESİ İÇİN….</vt:lpstr>
      <vt:lpstr>ÖFKEMİZİN SALDIRGANLIĞA DÖNÜŞMEMESİ İÇİN….</vt:lpstr>
      <vt:lpstr>ÖFKE KONTROL YÖNTEMLERİ TİMÜS BEZİ</vt:lpstr>
      <vt:lpstr>ÖFKE KONTROL YÖNTEMLERİ SOL KULAK</vt:lpstr>
      <vt:lpstr>ÖFKE KONTROL YÖNTEMLERİ UYKUNUN ÖNEMİ</vt:lpstr>
      <vt:lpstr>ÖFKE KONTROL YÖNTEMLERİ UYKUNUN ÖNEMİ</vt:lpstr>
      <vt:lpstr>ÖFKE KONTROL YÖNTEMLERİ NEFES EGZERSİZİ</vt:lpstr>
      <vt:lpstr>ÖFKE KONTROL YÖNTEMLERİ NEFES EGZERSİZİ</vt:lpstr>
      <vt:lpstr>ÖFKE KONTROL YÖNTEMLERİ GEVŞEME EGZERSİZİ</vt:lpstr>
      <vt:lpstr>ÖFKE KONTROL YÖNTEMLERİ GEVŞEME EGZERSİZİ</vt:lpstr>
      <vt:lpstr>ÖFKE KONTROL YÖNTEMLERİ GEVŞEME EGZERSİZİ</vt:lpstr>
      <vt:lpstr>ÖFKE KONTROL YÖNTEMLERİ GEVŞEME EGZERSİZİ</vt:lpstr>
      <vt:lpstr>ÖFKE KONTROL YÖNTEMLERİ GEVŞEME EGZERSİZİ</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ÖFKE KONTROLÜ</dc:title>
  <dc:creator>ERTAŞ</dc:creator>
  <cp:lastModifiedBy>casper3</cp:lastModifiedBy>
  <cp:revision>54</cp:revision>
  <dcterms:created xsi:type="dcterms:W3CDTF">2014-12-11T07:32:26Z</dcterms:created>
  <dcterms:modified xsi:type="dcterms:W3CDTF">2017-10-25T07:16:09Z</dcterms:modified>
</cp:coreProperties>
</file>